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handoutMasterIdLst>
    <p:handoutMasterId r:id="rId35"/>
  </p:handoutMasterIdLst>
  <p:sldIdLst>
    <p:sldId id="256" r:id="rId2"/>
    <p:sldId id="356" r:id="rId3"/>
    <p:sldId id="258" r:id="rId4"/>
    <p:sldId id="316" r:id="rId5"/>
    <p:sldId id="319" r:id="rId6"/>
    <p:sldId id="259" r:id="rId7"/>
    <p:sldId id="317" r:id="rId8"/>
    <p:sldId id="329" r:id="rId9"/>
    <p:sldId id="323" r:id="rId10"/>
    <p:sldId id="335" r:id="rId11"/>
    <p:sldId id="334" r:id="rId12"/>
    <p:sldId id="340" r:id="rId13"/>
    <p:sldId id="324" r:id="rId14"/>
    <p:sldId id="337" r:id="rId15"/>
    <p:sldId id="336" r:id="rId16"/>
    <p:sldId id="325" r:id="rId17"/>
    <p:sldId id="287" r:id="rId18"/>
    <p:sldId id="342" r:id="rId19"/>
    <p:sldId id="343" r:id="rId20"/>
    <p:sldId id="349" r:id="rId21"/>
    <p:sldId id="344" r:id="rId22"/>
    <p:sldId id="359" r:id="rId23"/>
    <p:sldId id="347" r:id="rId24"/>
    <p:sldId id="346" r:id="rId25"/>
    <p:sldId id="350" r:id="rId26"/>
    <p:sldId id="348" r:id="rId27"/>
    <p:sldId id="353" r:id="rId28"/>
    <p:sldId id="355" r:id="rId29"/>
    <p:sldId id="351" r:id="rId30"/>
    <p:sldId id="354" r:id="rId31"/>
    <p:sldId id="362" r:id="rId32"/>
    <p:sldId id="36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605"/>
    <a:srgbClr val="FF0000"/>
    <a:srgbClr val="0000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10" autoAdjust="0"/>
  </p:normalViewPr>
  <p:slideViewPr>
    <p:cSldViewPr>
      <p:cViewPr>
        <p:scale>
          <a:sx n="110" d="100"/>
          <a:sy n="110" d="100"/>
        </p:scale>
        <p:origin x="-151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57E64-CC3A-40C0-97AC-F2D6E5BFD0DB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52029-8D5F-47D1-82EE-E8CDA908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18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0E869-722F-4E2F-BEBA-14ACD0AEDFB8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8C7D7-4EF8-431D-A715-C8DFC8099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01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OCS&gt;O2&gt;CH3OH&gt;&gt;CO2</a:t>
            </a:r>
            <a:r>
              <a:rPr lang="en-US" baseline="0" dirty="0" smtClean="0"/>
              <a:t>  </a:t>
            </a:r>
            <a:r>
              <a:rPr lang="en-US" dirty="0" smtClean="0"/>
              <a:t>Decreasing symmetry,</a:t>
            </a:r>
            <a:r>
              <a:rPr lang="en-US" baseline="0" dirty="0" smtClean="0"/>
              <a:t> increasing complexity</a:t>
            </a:r>
          </a:p>
          <a:p>
            <a:r>
              <a:rPr lang="en-US" baseline="0" dirty="0" smtClean="0"/>
              <a:t>Understanding photodissociation due to work primarily at 157 nm – random place</a:t>
            </a:r>
          </a:p>
          <a:p>
            <a:r>
              <a:rPr lang="en-US" baseline="0" dirty="0" smtClean="0"/>
              <a:t>Subtheme – state to state photodissociation studies at other wavelengths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8C7D7-4EF8-431D-A715-C8DFC8099E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6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8C7D7-4EF8-431D-A715-C8DFC8099E6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C170-42E8-4DEA-A845-68781A60313F}" type="datetime1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3–5 February, 2015 Leiden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EA0C0737-1818-468F-82B8-475F3DC74CA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CED9A-B1EB-41E8-92CB-90A720CE053F}" type="datetime1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3–5 February, 2015 Leiden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0737-1818-468F-82B8-475F3DC74C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F1D3-CF90-4082-BCCC-F07D810B50D9}" type="datetime1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3–5 February, 2015 Leiden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0737-1818-468F-82B8-475F3DC74C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94B7-10C5-40D3-A6EA-96A74BA00BC4}" type="datetime1">
              <a:rPr lang="en-US" smtClean="0"/>
              <a:t>2/9/2015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0C0737-1818-468F-82B8-475F3DC74CA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3–5 February, 2015 Leiden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C1CF-A418-4BC2-8658-EC90E68DB8AE}" type="datetime1">
              <a:rPr lang="en-US" smtClean="0"/>
              <a:t>2/9/2015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0C0737-1818-468F-82B8-475F3DC74CA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3–5 February, 2015 Leiden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8B1F-C747-4F7A-AA54-BF5572128967}" type="datetime1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3–5 February, 2015 Leiden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0737-1818-468F-82B8-475F3DC74CA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493-C136-4483-A2C9-25A05E54FEB9}" type="datetime1">
              <a:rPr lang="en-US" smtClean="0"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3–5 February, 2015 Leiden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0737-1818-468F-82B8-475F3DC74CA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E4F8-6DDD-47A0-B240-D4D6A6EDD78D}" type="datetime1">
              <a:rPr lang="en-US" smtClean="0"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3–5 February, 2015 Leiden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0737-1818-468F-82B8-475F3DC74C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5AC3-5374-48A7-AE5F-436F58371317}" type="datetime1">
              <a:rPr lang="en-US" smtClean="0"/>
              <a:t>2/9/2015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0C0737-1818-468F-82B8-475F3DC74C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3–5 February, 2015 Leiden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37E685-A6B9-4584-BA1B-023A6C24CCA5}" type="datetime1">
              <a:rPr lang="en-US" smtClean="0"/>
              <a:t>2/9/2015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0C0737-1818-468F-82B8-475F3DC74CA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3–5 February, 2015 Leiden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CBD4-FFA1-464E-99D1-C32DF2F4922A}" type="datetime1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3–5 February, 2015 Leiden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0737-1818-468F-82B8-475F3DC74C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3–5 February, 2015 Leiden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A0C0737-1818-468F-82B8-475F3DC74CA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540A609-8184-48EA-A51B-7A8DD1AA0542}" type="datetime1">
              <a:rPr lang="en-US" smtClean="0"/>
              <a:t>2/9/2015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7920880" cy="2190105"/>
          </a:xfrm>
        </p:spPr>
        <p:txBody>
          <a:bodyPr>
            <a:noAutofit/>
          </a:bodyPr>
          <a:lstStyle/>
          <a:p>
            <a:r>
              <a:rPr lang="en-US" sz="4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VUV photodissociation of </a:t>
            </a:r>
            <a:r>
              <a:rPr lang="en-US" sz="4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4400" i="1" baseline="-25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4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</a:t>
            </a:r>
            <a:r>
              <a:rPr lang="en-US" sz="4400" i="1" baseline="-25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4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COS, </a:t>
            </a:r>
            <a:r>
              <a:rPr lang="en-US" sz="4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CH</a:t>
            </a:r>
            <a:r>
              <a:rPr lang="en-US" sz="4400" i="1" baseline="-25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4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 </a:t>
            </a:r>
            <a:br>
              <a:rPr lang="en-US" sz="4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velocity map imaging”</a:t>
            </a:r>
            <a:endParaRPr lang="en-US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792" y="3717032"/>
            <a:ext cx="6189583" cy="949569"/>
          </a:xfrm>
        </p:spPr>
        <p:txBody>
          <a:bodyPr/>
          <a:lstStyle/>
          <a:p>
            <a:r>
              <a:rPr lang="en-US" dirty="0" smtClean="0"/>
              <a:t>David H. Parker</a:t>
            </a:r>
          </a:p>
          <a:p>
            <a:r>
              <a:rPr lang="en-US" dirty="0" smtClean="0"/>
              <a:t>Radboud University Nijmegen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3–5 February, 2015 Leiden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0737-1818-468F-82B8-475F3DC74C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576248"/>
              </p:ext>
            </p:extLst>
          </p:nvPr>
        </p:nvGraphicFramePr>
        <p:xfrm>
          <a:off x="765813" y="3309644"/>
          <a:ext cx="7615015" cy="30224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3003"/>
                <a:gridCol w="1419088"/>
                <a:gridCol w="1626918"/>
                <a:gridCol w="1523003"/>
                <a:gridCol w="1523003"/>
              </a:tblGrid>
              <a:tr h="4741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Product atom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600" dirty="0" smtClean="0"/>
                        <a:t> D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Branching</a:t>
                      </a:r>
                      <a:r>
                        <a:rPr lang="en-US" sz="1600" baseline="0" dirty="0" smtClean="0"/>
                        <a:t> D</a:t>
                      </a:r>
                      <a:r>
                        <a:rPr lang="en-US" sz="1600" baseline="-25000" dirty="0" smtClean="0"/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(x 0.9945)</a:t>
                      </a:r>
                      <a:endParaRPr lang="en-US" sz="1600" baseline="-25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600" dirty="0" smtClean="0"/>
                        <a:t> D</a:t>
                      </a:r>
                      <a:r>
                        <a:rPr lang="en-US" sz="1600" baseline="-25000" dirty="0" smtClean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Branching D</a:t>
                      </a:r>
                      <a:r>
                        <a:rPr lang="en-US" sz="1600" baseline="-25000" dirty="0" smtClean="0"/>
                        <a:t>0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(x 0.0055)</a:t>
                      </a:r>
                      <a:endParaRPr lang="en-US" sz="1200" baseline="0" dirty="0"/>
                    </a:p>
                  </a:txBody>
                  <a:tcPr anchor="ctr"/>
                </a:tc>
              </a:tr>
              <a:tr h="5299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O(</a:t>
                      </a:r>
                      <a:r>
                        <a:rPr lang="en-US" sz="2400" baseline="30000" dirty="0" smtClean="0"/>
                        <a:t>3</a:t>
                      </a:r>
                      <a:r>
                        <a:rPr lang="en-US" sz="2400" dirty="0" smtClean="0"/>
                        <a:t>P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 ± 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0.88 ± 0.02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0.75 ± 0.2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0.5 ± 0.1</a:t>
                      </a:r>
                      <a:endParaRPr lang="en-US" sz="2400" dirty="0"/>
                    </a:p>
                  </a:txBody>
                  <a:tcPr anchor="ctr"/>
                </a:tc>
              </a:tr>
              <a:tr h="5299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O(</a:t>
                      </a:r>
                      <a:r>
                        <a:rPr lang="en-US" sz="2400" baseline="30000" dirty="0" smtClean="0"/>
                        <a:t>3</a:t>
                      </a:r>
                      <a:r>
                        <a:rPr lang="en-US" sz="2400" dirty="0" smtClean="0"/>
                        <a:t>P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0.10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0.4</a:t>
                      </a:r>
                      <a:endParaRPr lang="en-US" sz="2400" dirty="0"/>
                    </a:p>
                  </a:txBody>
                  <a:tcPr anchor="ctr"/>
                </a:tc>
              </a:tr>
              <a:tr h="5299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O(</a:t>
                      </a:r>
                      <a:r>
                        <a:rPr lang="en-US" sz="2400" baseline="30000" dirty="0" smtClean="0"/>
                        <a:t>3</a:t>
                      </a:r>
                      <a:r>
                        <a:rPr lang="en-US" sz="2400" dirty="0" smtClean="0"/>
                        <a:t>P</a:t>
                      </a:r>
                      <a:r>
                        <a:rPr lang="en-US" sz="2400" baseline="-25000" dirty="0" smtClean="0"/>
                        <a:t>0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0.1</a:t>
                      </a:r>
                      <a:endParaRPr lang="en-US" sz="2400" dirty="0"/>
                    </a:p>
                  </a:txBody>
                  <a:tcPr anchor="ctr"/>
                </a:tc>
              </a:tr>
              <a:tr h="3068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Average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baseline="30000" dirty="0" smtClean="0"/>
                        <a:t>3</a:t>
                      </a:r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0.9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± 0.3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3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O(</a:t>
                      </a:r>
                      <a:r>
                        <a:rPr lang="en-US" sz="2400" baseline="30000" dirty="0" smtClean="0"/>
                        <a:t>1</a:t>
                      </a:r>
                      <a:r>
                        <a:rPr lang="en-US" sz="2400" dirty="0" smtClean="0"/>
                        <a:t>D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 (</a:t>
                      </a:r>
                      <a:r>
                        <a:rPr lang="en-US" sz="2400" baseline="30000" dirty="0" smtClean="0"/>
                        <a:t>1</a:t>
                      </a:r>
                      <a:r>
                        <a:rPr lang="en-US" sz="2400" dirty="0" smtClean="0"/>
                        <a:t>F </a:t>
                      </a:r>
                      <a:r>
                        <a:rPr lang="en-US" sz="2400" dirty="0" err="1" smtClean="0"/>
                        <a:t>det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1.0± 0.02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90% M</a:t>
                      </a:r>
                      <a:r>
                        <a:rPr lang="en-US" sz="2400" baseline="-25000" dirty="0" smtClean="0"/>
                        <a:t>J</a:t>
                      </a:r>
                      <a:r>
                        <a:rPr lang="en-US" sz="2400" dirty="0" smtClean="0"/>
                        <a:t>=0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1542491" y="685229"/>
            <a:ext cx="5621797" cy="2376266"/>
            <a:chOff x="2190563" y="188640"/>
            <a:chExt cx="5621797" cy="2376266"/>
          </a:xfrm>
        </p:grpSpPr>
        <p:sp>
          <p:nvSpPr>
            <p:cNvPr id="31" name="Rectangle 30"/>
            <p:cNvSpPr/>
            <p:nvPr/>
          </p:nvSpPr>
          <p:spPr>
            <a:xfrm>
              <a:off x="2190563" y="188640"/>
              <a:ext cx="5621797" cy="23762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195736" y="188640"/>
              <a:ext cx="4906727" cy="2376266"/>
              <a:chOff x="2843808" y="332654"/>
              <a:chExt cx="4906727" cy="2376266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85" t="10462" r="4670" b="9605"/>
              <a:stretch/>
            </p:blipFill>
            <p:spPr bwMode="auto">
              <a:xfrm>
                <a:off x="5251796" y="332654"/>
                <a:ext cx="2498739" cy="2376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" name="Picture 20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96" t="10951" r="8409" b="9552"/>
              <a:stretch/>
            </p:blipFill>
            <p:spPr bwMode="auto">
              <a:xfrm>
                <a:off x="2843808" y="332655"/>
                <a:ext cx="2407988" cy="2376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6584372" y="2195574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Ix20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29367" y="229321"/>
              <a:ext cx="2701508" cy="46166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O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sz="2400" dirty="0" smtClean="0">
                  <a:solidFill>
                    <a:schemeClr val="bg1"/>
                  </a:solidFill>
                </a:rPr>
                <a:t> @ 157 nm O(</a:t>
              </a:r>
              <a:r>
                <a:rPr lang="en-US" sz="2400" baseline="30000" dirty="0" smtClean="0">
                  <a:solidFill>
                    <a:schemeClr val="bg1"/>
                  </a:solidFill>
                </a:rPr>
                <a:t>3</a:t>
              </a:r>
              <a:r>
                <a:rPr lang="en-US" sz="2400" dirty="0" smtClean="0">
                  <a:solidFill>
                    <a:schemeClr val="bg1"/>
                  </a:solidFill>
                </a:rPr>
                <a:t>P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1</a:t>
              </a:r>
              <a:r>
                <a:rPr lang="en-US" sz="2400" dirty="0" smtClean="0">
                  <a:solidFill>
                    <a:schemeClr val="bg1"/>
                  </a:solidFill>
                </a:rPr>
                <a:t>)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44841" y="2060848"/>
              <a:ext cx="1548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</a:t>
              </a:r>
              <a:r>
                <a:rPr lang="en-US" baseline="-25000" dirty="0">
                  <a:solidFill>
                    <a:schemeClr val="bg1"/>
                  </a:solidFill>
                </a:rPr>
                <a:t>1</a:t>
              </a:r>
              <a:r>
                <a:rPr lang="en-US" dirty="0">
                  <a:solidFill>
                    <a:schemeClr val="bg1"/>
                  </a:solidFill>
                </a:rPr>
                <a:t> 157 </a:t>
              </a:r>
              <a:r>
                <a:rPr lang="en-US" dirty="0" smtClean="0">
                  <a:solidFill>
                    <a:schemeClr val="bg1"/>
                  </a:solidFill>
                </a:rPr>
                <a:t>nm   D</a:t>
              </a:r>
              <a:r>
                <a:rPr lang="en-US" baseline="-25000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1790774" y="1192107"/>
              <a:ext cx="1168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r>
                <a:rPr lang="en-US" baseline="-25000" dirty="0" smtClean="0">
                  <a:solidFill>
                    <a:schemeClr val="bg1"/>
                  </a:solidFill>
                </a:rPr>
                <a:t>0</a:t>
              </a:r>
              <a:r>
                <a:rPr lang="en-US" dirty="0" smtClean="0">
                  <a:solidFill>
                    <a:schemeClr val="bg1"/>
                  </a:solidFill>
                </a:rPr>
                <a:t> 226 nm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559895" y="1376772"/>
              <a:ext cx="499937" cy="1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3451231" y="1916831"/>
              <a:ext cx="2272" cy="183386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3"/>
            </p:cNvCxnSpPr>
            <p:nvPr/>
          </p:nvCxnSpPr>
          <p:spPr>
            <a:xfrm flipV="1">
              <a:off x="4893663" y="2195574"/>
              <a:ext cx="470425" cy="49940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 descr="DaVis 6.2 Demonstration Versio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" t="12753" r="98955" b="60903"/>
            <a:stretch/>
          </p:blipFill>
          <p:spPr>
            <a:xfrm>
              <a:off x="7514795" y="229322"/>
              <a:ext cx="156573" cy="2252600"/>
            </a:xfrm>
            <a:prstGeom prst="rect">
              <a:avLst/>
            </a:prstGeom>
          </p:spPr>
        </p:pic>
        <p:cxnSp>
          <p:nvCxnSpPr>
            <p:cNvPr id="27" name="Straight Arrow Connector 26"/>
            <p:cNvCxnSpPr/>
            <p:nvPr/>
          </p:nvCxnSpPr>
          <p:spPr>
            <a:xfrm>
              <a:off x="7084459" y="642636"/>
              <a:ext cx="0" cy="1552938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889382" y="229321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E</a:t>
              </a:r>
              <a:r>
                <a:rPr lang="en-US" baseline="-25000" dirty="0" err="1" smtClean="0">
                  <a:solidFill>
                    <a:schemeClr val="bg1"/>
                  </a:solidFill>
                </a:rPr>
                <a:t>laser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140223" y="40415"/>
            <a:ext cx="4522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dissociation at 157 nm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1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838" y="-14616"/>
            <a:ext cx="7239000" cy="851328"/>
          </a:xfrm>
        </p:spPr>
        <p:txBody>
          <a:bodyPr/>
          <a:lstStyle/>
          <a:p>
            <a:r>
              <a:rPr lang="en-US" sz="6000" dirty="0" smtClean="0">
                <a:solidFill>
                  <a:srgbClr val="FF76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range</a:t>
            </a:r>
            <a:endParaRPr lang="en-US" sz="6000" dirty="0">
              <a:solidFill>
                <a:srgbClr val="FF7605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3–5 February, 2015 Leiden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0737-1818-468F-82B8-475F3DC74CA4}" type="slidenum">
              <a:rPr lang="en-US" sz="1600" smtClean="0"/>
              <a:t>11</a:t>
            </a:fld>
            <a:endParaRPr lang="en-US" sz="1600"/>
          </a:p>
        </p:txBody>
      </p:sp>
      <p:grpSp>
        <p:nvGrpSpPr>
          <p:cNvPr id="53" name="Group 52"/>
          <p:cNvGrpSpPr/>
          <p:nvPr/>
        </p:nvGrpSpPr>
        <p:grpSpPr>
          <a:xfrm>
            <a:off x="433911" y="1086394"/>
            <a:ext cx="4021847" cy="1872208"/>
            <a:chOff x="1907704" y="1556792"/>
            <a:chExt cx="4021847" cy="1872208"/>
          </a:xfrm>
        </p:grpSpPr>
        <p:grpSp>
          <p:nvGrpSpPr>
            <p:cNvPr id="33" name="Group 32"/>
            <p:cNvGrpSpPr/>
            <p:nvPr/>
          </p:nvGrpSpPr>
          <p:grpSpPr>
            <a:xfrm>
              <a:off x="1907704" y="1556792"/>
              <a:ext cx="1872208" cy="1872208"/>
              <a:chOff x="1979712" y="1556792"/>
              <a:chExt cx="1872208" cy="1872208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985165" y="1556792"/>
                <a:ext cx="1828800" cy="1872208"/>
                <a:chOff x="1259632" y="548680"/>
                <a:chExt cx="1828800" cy="5328592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1259632" y="548680"/>
                  <a:ext cx="0" cy="532859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1412032" y="548680"/>
                  <a:ext cx="0" cy="532859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564432" y="548680"/>
                  <a:ext cx="0" cy="532859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1716832" y="548680"/>
                  <a:ext cx="0" cy="532859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1869232" y="548680"/>
                  <a:ext cx="0" cy="532859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021632" y="548680"/>
                  <a:ext cx="0" cy="532859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174032" y="548680"/>
                  <a:ext cx="0" cy="532859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2326432" y="548680"/>
                  <a:ext cx="0" cy="532859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2478832" y="548680"/>
                  <a:ext cx="0" cy="532859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2631232" y="548680"/>
                  <a:ext cx="0" cy="532859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783632" y="548680"/>
                  <a:ext cx="0" cy="532859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936032" y="548680"/>
                  <a:ext cx="0" cy="532859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3088432" y="548680"/>
                  <a:ext cx="0" cy="532859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Straight Connector 19"/>
              <p:cNvCxnSpPr/>
              <p:nvPr/>
            </p:nvCxnSpPr>
            <p:spPr>
              <a:xfrm rot="5400000">
                <a:off x="2915816" y="736104"/>
                <a:ext cx="0" cy="18722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2915816" y="888504"/>
                <a:ext cx="0" cy="18722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2915816" y="1040904"/>
                <a:ext cx="0" cy="18722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2915816" y="1193304"/>
                <a:ext cx="0" cy="18722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2915816" y="1345704"/>
                <a:ext cx="0" cy="18722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2915816" y="1498104"/>
                <a:ext cx="0" cy="18722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2915816" y="1650504"/>
                <a:ext cx="0" cy="18722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2915816" y="1802904"/>
                <a:ext cx="0" cy="18722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2915816" y="1955304"/>
                <a:ext cx="0" cy="18722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2915816" y="2107704"/>
                <a:ext cx="0" cy="18722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2915816" y="2260104"/>
                <a:ext cx="0" cy="18722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2915816" y="2412504"/>
                <a:ext cx="0" cy="18722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Oval 33"/>
            <p:cNvSpPr/>
            <p:nvPr/>
          </p:nvSpPr>
          <p:spPr>
            <a:xfrm>
              <a:off x="2851882" y="1996197"/>
              <a:ext cx="601411" cy="627856"/>
            </a:xfrm>
            <a:prstGeom prst="ellipse">
              <a:avLst/>
            </a:prstGeom>
            <a:solidFill>
              <a:srgbClr val="FF0000">
                <a:alpha val="16863"/>
              </a:srgb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35" name="Oval 34"/>
            <p:cNvSpPr/>
            <p:nvPr/>
          </p:nvSpPr>
          <p:spPr>
            <a:xfrm>
              <a:off x="2411260" y="2720752"/>
              <a:ext cx="601411" cy="627856"/>
            </a:xfrm>
            <a:prstGeom prst="ellipse">
              <a:avLst/>
            </a:prstGeom>
            <a:solidFill>
              <a:srgbClr val="FF0000">
                <a:alpha val="16863"/>
              </a:srgb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36" name="Oval 35"/>
            <p:cNvSpPr/>
            <p:nvPr/>
          </p:nvSpPr>
          <p:spPr>
            <a:xfrm>
              <a:off x="1921346" y="2586608"/>
              <a:ext cx="601411" cy="627856"/>
            </a:xfrm>
            <a:prstGeom prst="ellipse">
              <a:avLst/>
            </a:prstGeom>
            <a:solidFill>
              <a:srgbClr val="FF0000">
                <a:alpha val="16863"/>
              </a:srgb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37" name="Oval 36"/>
            <p:cNvSpPr/>
            <p:nvPr/>
          </p:nvSpPr>
          <p:spPr>
            <a:xfrm>
              <a:off x="1979712" y="1628800"/>
              <a:ext cx="601411" cy="627856"/>
            </a:xfrm>
            <a:prstGeom prst="ellipse">
              <a:avLst/>
            </a:prstGeom>
            <a:solidFill>
              <a:srgbClr val="FF0000">
                <a:alpha val="16863"/>
              </a:srgb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248459" y="1897596"/>
              <a:ext cx="72105" cy="7200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95736" y="2852936"/>
              <a:ext cx="72105" cy="7200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5157" y="2996952"/>
              <a:ext cx="72105" cy="7200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41" name="Oval 40"/>
            <p:cNvSpPr/>
            <p:nvPr/>
          </p:nvSpPr>
          <p:spPr>
            <a:xfrm>
              <a:off x="3012671" y="1865040"/>
              <a:ext cx="601411" cy="627856"/>
            </a:xfrm>
            <a:prstGeom prst="ellipse">
              <a:avLst/>
            </a:prstGeom>
            <a:solidFill>
              <a:srgbClr val="FF0000">
                <a:alpha val="16863"/>
              </a:srgb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203751" y="2204864"/>
              <a:ext cx="72105" cy="7200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912973" y="2319921"/>
              <a:ext cx="20165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undercounting</a:t>
              </a:r>
              <a:endParaRPr lang="en-US" sz="2400" dirty="0"/>
            </a:p>
          </p:txBody>
        </p:sp>
        <p:cxnSp>
          <p:nvCxnSpPr>
            <p:cNvPr id="45" name="Straight Arrow Connector 44"/>
            <p:cNvCxnSpPr>
              <a:stCxn id="43" idx="1"/>
            </p:cNvCxnSpPr>
            <p:nvPr/>
          </p:nvCxnSpPr>
          <p:spPr>
            <a:xfrm flipH="1" flipV="1">
              <a:off x="3313376" y="2256656"/>
              <a:ext cx="599597" cy="29409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2439180" y="1133032"/>
            <a:ext cx="5798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Sub-pixel Event Counting / </a:t>
            </a:r>
            <a:r>
              <a:rPr lang="en-US" sz="2800" dirty="0" err="1" smtClean="0"/>
              <a:t>Centroiding</a:t>
            </a:r>
            <a:endParaRPr lang="en-US" sz="2800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99" y="2452196"/>
            <a:ext cx="6986804" cy="3929132"/>
          </a:xfrm>
          <a:prstGeom prst="rect">
            <a:avLst/>
          </a:prstGeom>
        </p:spPr>
      </p:pic>
      <p:cxnSp>
        <p:nvCxnSpPr>
          <p:cNvPr id="59" name="Straight Arrow Connector 58"/>
          <p:cNvCxnSpPr/>
          <p:nvPr/>
        </p:nvCxnSpPr>
        <p:spPr>
          <a:xfrm>
            <a:off x="3447470" y="2311188"/>
            <a:ext cx="836498" cy="9017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81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30057" y="1120255"/>
            <a:ext cx="3384376" cy="343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Ratio (B </a:t>
            </a:r>
            <a:r>
              <a:rPr lang="en-US" sz="2000" baseline="30000" dirty="0" smtClean="0"/>
              <a:t>3</a:t>
            </a:r>
            <a:r>
              <a:rPr lang="en-US" sz="2000" dirty="0" smtClean="0">
                <a:latin typeface="Symbol" panose="05050102010706020507" pitchFamily="18" charset="2"/>
              </a:rPr>
              <a:t>S</a:t>
            </a:r>
            <a:r>
              <a:rPr lang="en-US" sz="2000" baseline="-25000" dirty="0" smtClean="0"/>
              <a:t>u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):(1 </a:t>
            </a:r>
            <a:r>
              <a:rPr lang="en-US" sz="2000" baseline="30000" dirty="0" smtClean="0"/>
              <a:t>3</a:t>
            </a:r>
            <a:r>
              <a:rPr lang="en-US" sz="2000" dirty="0" smtClean="0">
                <a:latin typeface="Symbol" panose="05050102010706020507" pitchFamily="18" charset="2"/>
              </a:rPr>
              <a:t>P</a:t>
            </a:r>
            <a:r>
              <a:rPr lang="en-US" sz="2000" baseline="-25000" dirty="0" smtClean="0"/>
              <a:t>u</a:t>
            </a:r>
            <a:r>
              <a:rPr lang="en-US" sz="2000" dirty="0" smtClean="0"/>
              <a:t>) = </a:t>
            </a:r>
            <a:r>
              <a:rPr lang="en-US" sz="2400" dirty="0" smtClean="0"/>
              <a:t>2:1</a:t>
            </a:r>
          </a:p>
          <a:p>
            <a:r>
              <a:rPr lang="en-US" sz="2000" dirty="0" smtClean="0"/>
              <a:t>Branching and betas are consistent with curve crossing from the </a:t>
            </a:r>
            <a:r>
              <a:rPr lang="en-US" sz="2000" i="1" dirty="0" smtClean="0"/>
              <a:t>B</a:t>
            </a:r>
            <a:r>
              <a:rPr lang="en-US" sz="2000" baseline="30000" dirty="0" smtClean="0"/>
              <a:t>3</a:t>
            </a:r>
            <a:r>
              <a:rPr lang="en-US" sz="2000" dirty="0" smtClean="0">
                <a:latin typeface="Symbol" panose="05050102010706020507" pitchFamily="18" charset="2"/>
              </a:rPr>
              <a:t>S</a:t>
            </a:r>
            <a:r>
              <a:rPr lang="en-US" sz="2000" baseline="-25000" dirty="0" smtClean="0"/>
              <a:t>u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state  to the </a:t>
            </a:r>
            <a:r>
              <a:rPr lang="en-US" sz="2000" baseline="30000" dirty="0" smtClean="0"/>
              <a:t>5</a:t>
            </a:r>
            <a:r>
              <a:rPr lang="en-US" sz="2000" dirty="0" smtClean="0">
                <a:latin typeface="Symbol" panose="05050102010706020507" pitchFamily="18" charset="2"/>
              </a:rPr>
              <a:t>P</a:t>
            </a:r>
            <a:r>
              <a:rPr lang="en-US" sz="2000" baseline="-25000" dirty="0" smtClean="0"/>
              <a:t>u </a:t>
            </a:r>
            <a:r>
              <a:rPr lang="en-US" sz="2000" dirty="0" smtClean="0"/>
              <a:t>and </a:t>
            </a:r>
            <a:r>
              <a:rPr lang="en-US" sz="2000" baseline="30000" dirty="0" smtClean="0"/>
              <a:t>1</a:t>
            </a:r>
            <a:r>
              <a:rPr lang="en-US" sz="2000" dirty="0" smtClean="0">
                <a:latin typeface="Symbol" panose="05050102010706020507" pitchFamily="18" charset="2"/>
              </a:rPr>
              <a:t>P</a:t>
            </a:r>
            <a:r>
              <a:rPr lang="en-US" sz="2000" baseline="-25000" dirty="0" smtClean="0"/>
              <a:t>u </a:t>
            </a:r>
            <a:r>
              <a:rPr lang="en-US" sz="2000" dirty="0" smtClean="0"/>
              <a:t>states</a:t>
            </a:r>
          </a:p>
          <a:p>
            <a:endParaRPr lang="en-US" sz="2000" dirty="0" smtClean="0"/>
          </a:p>
          <a:p>
            <a:r>
              <a:rPr lang="en-US" sz="2000" dirty="0" smtClean="0"/>
              <a:t>However, </a:t>
            </a:r>
          </a:p>
          <a:p>
            <a:r>
              <a:rPr lang="en-US" sz="2000" dirty="0" smtClean="0"/>
              <a:t>beta for O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is &lt;2. </a:t>
            </a:r>
          </a:p>
          <a:p>
            <a:endParaRPr lang="en-US" sz="2000" baseline="-25000" dirty="0"/>
          </a:p>
          <a:p>
            <a:r>
              <a:rPr lang="en-US" sz="2000" dirty="0" smtClean="0"/>
              <a:t>Mix between sudden and adiabatic limit</a:t>
            </a:r>
            <a:endParaRPr lang="en-US" sz="2000" baseline="-25000" dirty="0"/>
          </a:p>
        </p:txBody>
      </p:sp>
      <p:grpSp>
        <p:nvGrpSpPr>
          <p:cNvPr id="2" name="Group 1"/>
          <p:cNvGrpSpPr/>
          <p:nvPr/>
        </p:nvGrpSpPr>
        <p:grpSpPr>
          <a:xfrm>
            <a:off x="3814433" y="904052"/>
            <a:ext cx="4294935" cy="5769974"/>
            <a:chOff x="15301" y="1052736"/>
            <a:chExt cx="4294935" cy="5769974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449"/>
            <a:stretch/>
          </p:blipFill>
          <p:spPr bwMode="auto">
            <a:xfrm>
              <a:off x="343480" y="1052736"/>
              <a:ext cx="3852283" cy="576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3508908" y="3789039"/>
              <a:ext cx="801328" cy="3190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89785" y="2175481"/>
              <a:ext cx="470026" cy="4009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41622" y="4108134"/>
              <a:ext cx="490701" cy="4009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38206" y="3460569"/>
              <a:ext cx="494117" cy="40098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63889" y="2576467"/>
              <a:ext cx="631874" cy="29941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9573" y="1430364"/>
              <a:ext cx="286189" cy="29941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80077" y="1268939"/>
              <a:ext cx="520762" cy="400986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8205" y="4077072"/>
              <a:ext cx="59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30000" dirty="0" smtClean="0"/>
                <a:t>3</a:t>
              </a:r>
              <a:r>
                <a:rPr lang="en-US" dirty="0" smtClean="0">
                  <a:latin typeface="Symbol" panose="05050102010706020507" pitchFamily="18" charset="2"/>
                </a:rPr>
                <a:t>P</a:t>
              </a:r>
              <a:r>
                <a:rPr lang="en-US" baseline="-25000" dirty="0" smtClean="0"/>
                <a:t>u</a:t>
              </a:r>
              <a:endParaRPr lang="en-US" baseline="-25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8205" y="3460569"/>
              <a:ext cx="59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30000" dirty="0" smtClean="0"/>
                <a:t>1</a:t>
              </a:r>
              <a:r>
                <a:rPr lang="en-US" dirty="0" smtClean="0">
                  <a:latin typeface="Symbol" panose="05050102010706020507" pitchFamily="18" charset="2"/>
                </a:rPr>
                <a:t>P</a:t>
              </a:r>
              <a:r>
                <a:rPr lang="en-US" baseline="-25000" dirty="0" smtClean="0"/>
                <a:t>u</a:t>
              </a:r>
              <a:endParaRPr lang="en-US" baseline="-25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6868" y="2195572"/>
              <a:ext cx="59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30000" dirty="0" smtClean="0"/>
                <a:t>5</a:t>
              </a:r>
              <a:r>
                <a:rPr lang="en-US" dirty="0" smtClean="0">
                  <a:latin typeface="Symbol" panose="05050102010706020507" pitchFamily="18" charset="2"/>
                </a:rPr>
                <a:t>P</a:t>
              </a:r>
              <a:r>
                <a:rPr lang="en-US" baseline="-25000" dirty="0" smtClean="0"/>
                <a:t>u</a:t>
              </a:r>
              <a:endParaRPr lang="en-US" baseline="-25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4703" y="1268760"/>
              <a:ext cx="591702" cy="36933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aseline="30000" dirty="0" smtClean="0"/>
                <a:t>3</a:t>
              </a:r>
              <a:r>
                <a:rPr lang="en-US" dirty="0" smtClean="0">
                  <a:latin typeface="Symbol" panose="05050102010706020507" pitchFamily="18" charset="2"/>
                </a:rPr>
                <a:t>S</a:t>
              </a:r>
              <a:r>
                <a:rPr lang="en-US" baseline="-25000" dirty="0" smtClean="0"/>
                <a:t>u</a:t>
              </a:r>
              <a:r>
                <a:rPr lang="en-US" baseline="30000" dirty="0" smtClean="0"/>
                <a:t>+</a:t>
              </a:r>
              <a:endParaRPr lang="en-US" baseline="30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7504" y="4108134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1/3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301" y="2175481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2/3</a:t>
              </a:r>
              <a:endParaRPr lang="en-US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480493" y="1502161"/>
              <a:ext cx="0" cy="207085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20" idx="1"/>
            </p:cNvCxnSpPr>
            <p:nvPr/>
          </p:nvCxnSpPr>
          <p:spPr>
            <a:xfrm flipV="1">
              <a:off x="480493" y="1453426"/>
              <a:ext cx="104210" cy="4873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80493" y="2372154"/>
              <a:ext cx="91261" cy="808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80493" y="3573016"/>
              <a:ext cx="163269" cy="9528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146835" y="6333100"/>
            <a:ext cx="423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Partial correlation diagram </a:t>
            </a:r>
            <a:endParaRPr lang="en-US" sz="2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7136" y="-99392"/>
            <a:ext cx="7239000" cy="936104"/>
          </a:xfrm>
        </p:spPr>
        <p:txBody>
          <a:bodyPr/>
          <a:lstStyle/>
          <a:p>
            <a:r>
              <a:rPr lang="en-US" sz="5400" dirty="0" smtClean="0">
                <a:solidFill>
                  <a:srgbClr val="FF7605"/>
                </a:solidFill>
              </a:rPr>
              <a:t>fine structure products</a:t>
            </a:r>
            <a:endParaRPr lang="en-US" sz="5400" dirty="0">
              <a:solidFill>
                <a:srgbClr val="FF76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5001" y="1011510"/>
            <a:ext cx="7191375" cy="5657850"/>
            <a:chOff x="139856" y="110539"/>
            <a:chExt cx="7191375" cy="5657850"/>
          </a:xfrm>
        </p:grpSpPr>
        <p:grpSp>
          <p:nvGrpSpPr>
            <p:cNvPr id="9" name="Group 8"/>
            <p:cNvGrpSpPr/>
            <p:nvPr/>
          </p:nvGrpSpPr>
          <p:grpSpPr>
            <a:xfrm>
              <a:off x="139856" y="110539"/>
              <a:ext cx="7191375" cy="5657850"/>
              <a:chOff x="112523" y="110539"/>
              <a:chExt cx="7191375" cy="565785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12523" y="110539"/>
                <a:ext cx="7191375" cy="5657850"/>
                <a:chOff x="112523" y="110539"/>
                <a:chExt cx="7191375" cy="5657850"/>
              </a:xfrm>
            </p:grpSpPr>
            <p:pic>
              <p:nvPicPr>
                <p:cNvPr id="17410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2523" y="110539"/>
                  <a:ext cx="7191375" cy="5657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3" name="Straight Connector 2"/>
                <p:cNvCxnSpPr/>
                <p:nvPr/>
              </p:nvCxnSpPr>
              <p:spPr>
                <a:xfrm>
                  <a:off x="4176000" y="2492824"/>
                  <a:ext cx="0" cy="251162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Straight Connector 4"/>
                <p:cNvCxnSpPr/>
                <p:nvPr/>
              </p:nvCxnSpPr>
              <p:spPr>
                <a:xfrm>
                  <a:off x="3276000" y="1008000"/>
                  <a:ext cx="0" cy="403244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" name="TextBox 3"/>
              <p:cNvSpPr txBox="1"/>
              <p:nvPr/>
            </p:nvSpPr>
            <p:spPr>
              <a:xfrm>
                <a:off x="2773389" y="602668"/>
                <a:ext cx="1069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146.3 nm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630982" y="1111152"/>
              <a:ext cx="1199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3x10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-19</a:t>
              </a:r>
              <a:r>
                <a:rPr lang="en-US" dirty="0" smtClean="0">
                  <a:solidFill>
                    <a:srgbClr val="FF0000"/>
                  </a:solidFill>
                </a:rPr>
                <a:t>cm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2</a:t>
              </a:r>
              <a:endParaRPr lang="en-US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303333" y="1295818"/>
              <a:ext cx="327649" cy="4592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827152" y="2168824"/>
              <a:ext cx="1407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2x10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-3</a:t>
              </a:r>
              <a:r>
                <a:rPr lang="en-US" dirty="0" smtClean="0">
                  <a:solidFill>
                    <a:srgbClr val="FF0000"/>
                  </a:solidFill>
                </a:rPr>
                <a:t> of </a:t>
              </a:r>
              <a:r>
                <a:rPr lang="en-US" dirty="0" err="1" smtClean="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B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-X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H="1">
            <a:off x="5004048" y="3312042"/>
            <a:ext cx="451446" cy="449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72802" y="-13149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7605"/>
                </a:solidFill>
              </a:rPr>
              <a:t>beyond 157 nm</a:t>
            </a:r>
            <a:endParaRPr lang="en-US" dirty="0">
              <a:solidFill>
                <a:srgbClr val="FF76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3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68144" y="4221088"/>
            <a:ext cx="30148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Log(Intensity)</a:t>
            </a:r>
          </a:p>
          <a:p>
            <a:r>
              <a:rPr lang="en-US" sz="2800" dirty="0" smtClean="0"/>
              <a:t>157 D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– positive </a:t>
            </a:r>
            <a:r>
              <a:rPr lang="en-US" sz="2800" dirty="0" smtClean="0">
                <a:latin typeface="Symbol" panose="05050102010706020507" pitchFamily="18" charset="2"/>
              </a:rPr>
              <a:t>b</a:t>
            </a:r>
          </a:p>
          <a:p>
            <a:r>
              <a:rPr lang="en-US" sz="2800" dirty="0" smtClean="0"/>
              <a:t>146 D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– negative </a:t>
            </a:r>
            <a:r>
              <a:rPr lang="en-US" sz="2800" dirty="0" smtClean="0">
                <a:latin typeface="Symbol" panose="05050102010706020507" pitchFamily="18" charset="2"/>
              </a:rPr>
              <a:t>b</a:t>
            </a:r>
            <a:endParaRPr lang="en-US" sz="2800" dirty="0">
              <a:latin typeface="Symbol" panose="05050102010706020507" pitchFamily="18" charset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6007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556661" y="685229"/>
            <a:ext cx="5621797" cy="23762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195223"/>
              </p:ext>
            </p:extLst>
          </p:nvPr>
        </p:nvGraphicFramePr>
        <p:xfrm>
          <a:off x="765813" y="3309644"/>
          <a:ext cx="7615015" cy="30224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29923"/>
                <a:gridCol w="1368152"/>
                <a:gridCol w="1656184"/>
                <a:gridCol w="1637753"/>
                <a:gridCol w="1523003"/>
              </a:tblGrid>
              <a:tr h="4741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Product atom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600" dirty="0" smtClean="0"/>
                        <a:t> D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Branching</a:t>
                      </a:r>
                      <a:r>
                        <a:rPr lang="en-US" sz="1600" baseline="0" dirty="0" smtClean="0"/>
                        <a:t> D</a:t>
                      </a:r>
                      <a:r>
                        <a:rPr lang="en-US" sz="1600" baseline="-25000" dirty="0" smtClean="0"/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(x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0.9945 </a:t>
                      </a:r>
                      <a:r>
                        <a:rPr lang="en-US" sz="1200" baseline="0" dirty="0" smtClean="0"/>
                        <a:t>(</a:t>
                      </a:r>
                      <a:r>
                        <a:rPr lang="en-US" sz="1200" baseline="0" dirty="0" smtClean="0">
                          <a:solidFill>
                            <a:srgbClr val="FFFF00"/>
                          </a:solidFill>
                        </a:rPr>
                        <a:t>157 nm</a:t>
                      </a:r>
                      <a:r>
                        <a:rPr lang="en-US" sz="1200" baseline="0" dirty="0" smtClean="0"/>
                        <a:t>))</a:t>
                      </a:r>
                      <a:endParaRPr lang="en-US" sz="1600" baseline="-25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600" dirty="0" smtClean="0"/>
                        <a:t> D</a:t>
                      </a:r>
                      <a:r>
                        <a:rPr lang="en-US" sz="1600" baseline="-25000" dirty="0" smtClean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Branching D</a:t>
                      </a:r>
                      <a:r>
                        <a:rPr lang="en-US" sz="1600" baseline="-25000" dirty="0" smtClean="0"/>
                        <a:t>0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(x 0.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0055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baseline="0" dirty="0"/>
                    </a:p>
                  </a:txBody>
                  <a:tcPr anchor="ctr"/>
                </a:tc>
              </a:tr>
              <a:tr h="5299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O(</a:t>
                      </a:r>
                      <a:r>
                        <a:rPr lang="en-US" sz="2400" baseline="30000" dirty="0" smtClean="0"/>
                        <a:t>3</a:t>
                      </a:r>
                      <a:r>
                        <a:rPr lang="en-US" sz="2400" dirty="0" smtClean="0"/>
                        <a:t>P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 ± 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0.88 ± 0.02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-0.35 ± 0.1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0.88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299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O(</a:t>
                      </a:r>
                      <a:r>
                        <a:rPr lang="en-US" sz="2400" baseline="30000" dirty="0" smtClean="0"/>
                        <a:t>3</a:t>
                      </a:r>
                      <a:r>
                        <a:rPr lang="en-US" sz="2400" dirty="0" smtClean="0"/>
                        <a:t>P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0.10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-0.25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0.02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299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O(</a:t>
                      </a:r>
                      <a:r>
                        <a:rPr lang="en-US" sz="2400" baseline="30000" dirty="0" smtClean="0"/>
                        <a:t>3</a:t>
                      </a:r>
                      <a:r>
                        <a:rPr lang="en-US" sz="2400" dirty="0" smtClean="0"/>
                        <a:t>P</a:t>
                      </a:r>
                      <a:r>
                        <a:rPr lang="en-US" sz="2400" baseline="-25000" dirty="0" smtClean="0"/>
                        <a:t>0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-0.35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0.06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068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Average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baseline="30000" dirty="0" smtClean="0"/>
                        <a:t>3</a:t>
                      </a:r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4123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O(</a:t>
                      </a:r>
                      <a:r>
                        <a:rPr lang="en-US" sz="2400" baseline="30000" dirty="0" smtClean="0"/>
                        <a:t>1</a:t>
                      </a:r>
                      <a:r>
                        <a:rPr lang="en-US" sz="2400" dirty="0" smtClean="0"/>
                        <a:t>D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 ± 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</a:t>
                      </a:r>
                      <a:r>
                        <a:rPr lang="en-US" sz="2400" baseline="-25000" dirty="0" smtClean="0"/>
                        <a:t>J</a:t>
                      </a:r>
                      <a:r>
                        <a:rPr lang="en-US" sz="2400" dirty="0" smtClean="0"/>
                        <a:t>=0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0" t="16361" r="12482" b="12069"/>
          <a:stretch/>
        </p:blipFill>
        <p:spPr bwMode="auto">
          <a:xfrm>
            <a:off x="1813335" y="874286"/>
            <a:ext cx="2110593" cy="212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50470" y="2692163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Ix20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354607" y="1688696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</a:t>
            </a:r>
            <a:r>
              <a:rPr lang="en-US" baseline="-25000" dirty="0" smtClean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 226 nm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55839" y="1873361"/>
            <a:ext cx="499937" cy="1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DaVis 6.2 Demonstration Versio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" t="12753" r="98955" b="60903"/>
          <a:stretch/>
        </p:blipFill>
        <p:spPr>
          <a:xfrm>
            <a:off x="6880893" y="725911"/>
            <a:ext cx="156573" cy="2252600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6450557" y="1139225"/>
            <a:ext cx="0" cy="1552938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255480" y="725910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</a:t>
            </a:r>
            <a:r>
              <a:rPr lang="en-US" baseline="-25000" dirty="0" err="1" smtClean="0">
                <a:solidFill>
                  <a:schemeClr val="bg1"/>
                </a:solidFill>
              </a:rPr>
              <a:t>laser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0223" y="40415"/>
            <a:ext cx="4444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dissociation at 146 nm</a:t>
            </a:r>
            <a:endParaRPr lang="en-US" sz="32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1" t="12693" r="12494" b="12600"/>
          <a:stretch/>
        </p:blipFill>
        <p:spPr bwMode="auto">
          <a:xfrm>
            <a:off x="4139952" y="830681"/>
            <a:ext cx="2174003" cy="217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27784" y="2627620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 157 </a:t>
            </a:r>
            <a:r>
              <a:rPr lang="en-US" dirty="0" smtClean="0">
                <a:solidFill>
                  <a:schemeClr val="bg1"/>
                </a:solidFill>
              </a:rPr>
              <a:t>nm   D</a:t>
            </a:r>
            <a:r>
              <a:rPr lang="en-US" baseline="-25000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5465" y="725910"/>
            <a:ext cx="270150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 @ 146 nm O(</a:t>
            </a:r>
            <a:r>
              <a:rPr lang="en-US" sz="2400" baseline="30000" dirty="0" smtClean="0">
                <a:solidFill>
                  <a:schemeClr val="bg1"/>
                </a:solidFill>
              </a:rPr>
              <a:t>3</a:t>
            </a:r>
            <a:r>
              <a:rPr lang="en-US" sz="2400" dirty="0" smtClean="0">
                <a:solidFill>
                  <a:schemeClr val="bg1"/>
                </a:solidFill>
              </a:rPr>
              <a:t>P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817329" y="2525534"/>
            <a:ext cx="2272" cy="183386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68525" y="2666032"/>
            <a:ext cx="504056" cy="151482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0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966788" y="1179194"/>
            <a:ext cx="7210425" cy="5634182"/>
            <a:chOff x="966788" y="980728"/>
            <a:chExt cx="7210425" cy="5634182"/>
          </a:xfrm>
        </p:grpSpPr>
        <p:grpSp>
          <p:nvGrpSpPr>
            <p:cNvPr id="5" name="Group 4"/>
            <p:cNvGrpSpPr/>
            <p:nvPr/>
          </p:nvGrpSpPr>
          <p:grpSpPr>
            <a:xfrm>
              <a:off x="966788" y="980728"/>
              <a:ext cx="7210425" cy="5634182"/>
              <a:chOff x="966788" y="1"/>
              <a:chExt cx="7210425" cy="5634182"/>
            </a:xfrm>
          </p:grpSpPr>
          <p:pic>
            <p:nvPicPr>
              <p:cNvPr id="20482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7307"/>
              <a:stretch/>
            </p:blipFill>
            <p:spPr bwMode="auto">
              <a:xfrm>
                <a:off x="966788" y="1"/>
                <a:ext cx="7210425" cy="5634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5724128" y="2547590"/>
                <a:ext cx="15456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</a:t>
                </a:r>
                <a:r>
                  <a:rPr lang="en-US" baseline="30000" dirty="0" smtClean="0"/>
                  <a:t>-20</a:t>
                </a:r>
                <a:r>
                  <a:rPr lang="en-US" dirty="0" smtClean="0"/>
                  <a:t> cm</a:t>
                </a:r>
                <a:r>
                  <a:rPr lang="en-US" baseline="30000" dirty="0" smtClean="0"/>
                  <a:t>2  157nm</a:t>
                </a:r>
                <a:endParaRPr lang="en-US" baseline="30000" dirty="0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H="1">
                <a:off x="5754890" y="2852936"/>
                <a:ext cx="216024" cy="4320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/>
              <p:nvPr/>
            </p:nvSpPr>
            <p:spPr>
              <a:xfrm>
                <a:off x="4207685" y="2988000"/>
                <a:ext cx="328347" cy="2880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4207685" y="2184399"/>
                <a:ext cx="1228411" cy="1084097"/>
              </a:xfrm>
              <a:custGeom>
                <a:avLst/>
                <a:gdLst>
                  <a:gd name="connsiteX0" fmla="*/ 0 w 982133"/>
                  <a:gd name="connsiteY0" fmla="*/ 0 h 1075630"/>
                  <a:gd name="connsiteX1" fmla="*/ 76200 w 982133"/>
                  <a:gd name="connsiteY1" fmla="*/ 296333 h 1075630"/>
                  <a:gd name="connsiteX2" fmla="*/ 160867 w 982133"/>
                  <a:gd name="connsiteY2" fmla="*/ 567266 h 1075630"/>
                  <a:gd name="connsiteX3" fmla="*/ 364067 w 982133"/>
                  <a:gd name="connsiteY3" fmla="*/ 838200 h 1075630"/>
                  <a:gd name="connsiteX4" fmla="*/ 618067 w 982133"/>
                  <a:gd name="connsiteY4" fmla="*/ 1016000 h 1075630"/>
                  <a:gd name="connsiteX5" fmla="*/ 829733 w 982133"/>
                  <a:gd name="connsiteY5" fmla="*/ 1066800 h 1075630"/>
                  <a:gd name="connsiteX6" fmla="*/ 982133 w 982133"/>
                  <a:gd name="connsiteY6" fmla="*/ 1075266 h 1075630"/>
                  <a:gd name="connsiteX0" fmla="*/ 0 w 930809"/>
                  <a:gd name="connsiteY0" fmla="*/ 0 h 1084097"/>
                  <a:gd name="connsiteX1" fmla="*/ 24876 w 930809"/>
                  <a:gd name="connsiteY1" fmla="*/ 304800 h 1084097"/>
                  <a:gd name="connsiteX2" fmla="*/ 109543 w 930809"/>
                  <a:gd name="connsiteY2" fmla="*/ 575733 h 1084097"/>
                  <a:gd name="connsiteX3" fmla="*/ 312743 w 930809"/>
                  <a:gd name="connsiteY3" fmla="*/ 846667 h 1084097"/>
                  <a:gd name="connsiteX4" fmla="*/ 566743 w 930809"/>
                  <a:gd name="connsiteY4" fmla="*/ 1024467 h 1084097"/>
                  <a:gd name="connsiteX5" fmla="*/ 778409 w 930809"/>
                  <a:gd name="connsiteY5" fmla="*/ 1075267 h 1084097"/>
                  <a:gd name="connsiteX6" fmla="*/ 930809 w 930809"/>
                  <a:gd name="connsiteY6" fmla="*/ 1083733 h 1084097"/>
                  <a:gd name="connsiteX0" fmla="*/ 0 w 930809"/>
                  <a:gd name="connsiteY0" fmla="*/ 0 h 1084097"/>
                  <a:gd name="connsiteX1" fmla="*/ 24876 w 930809"/>
                  <a:gd name="connsiteY1" fmla="*/ 304800 h 1084097"/>
                  <a:gd name="connsiteX2" fmla="*/ 109543 w 930809"/>
                  <a:gd name="connsiteY2" fmla="*/ 575733 h 1084097"/>
                  <a:gd name="connsiteX3" fmla="*/ 312743 w 930809"/>
                  <a:gd name="connsiteY3" fmla="*/ 846667 h 1084097"/>
                  <a:gd name="connsiteX4" fmla="*/ 566743 w 930809"/>
                  <a:gd name="connsiteY4" fmla="*/ 1024467 h 1084097"/>
                  <a:gd name="connsiteX5" fmla="*/ 778409 w 930809"/>
                  <a:gd name="connsiteY5" fmla="*/ 1075267 h 1084097"/>
                  <a:gd name="connsiteX6" fmla="*/ 930809 w 930809"/>
                  <a:gd name="connsiteY6" fmla="*/ 1083733 h 1084097"/>
                  <a:gd name="connsiteX0" fmla="*/ 0 w 930809"/>
                  <a:gd name="connsiteY0" fmla="*/ 0 h 1084097"/>
                  <a:gd name="connsiteX1" fmla="*/ 44122 w 930809"/>
                  <a:gd name="connsiteY1" fmla="*/ 304800 h 1084097"/>
                  <a:gd name="connsiteX2" fmla="*/ 109543 w 930809"/>
                  <a:gd name="connsiteY2" fmla="*/ 575733 h 1084097"/>
                  <a:gd name="connsiteX3" fmla="*/ 312743 w 930809"/>
                  <a:gd name="connsiteY3" fmla="*/ 846667 h 1084097"/>
                  <a:gd name="connsiteX4" fmla="*/ 566743 w 930809"/>
                  <a:gd name="connsiteY4" fmla="*/ 1024467 h 1084097"/>
                  <a:gd name="connsiteX5" fmla="*/ 778409 w 930809"/>
                  <a:gd name="connsiteY5" fmla="*/ 1075267 h 1084097"/>
                  <a:gd name="connsiteX6" fmla="*/ 930809 w 930809"/>
                  <a:gd name="connsiteY6" fmla="*/ 1083733 h 1084097"/>
                  <a:gd name="connsiteX0" fmla="*/ 0 w 930809"/>
                  <a:gd name="connsiteY0" fmla="*/ 0 h 1084097"/>
                  <a:gd name="connsiteX1" fmla="*/ 44122 w 930809"/>
                  <a:gd name="connsiteY1" fmla="*/ 304800 h 1084097"/>
                  <a:gd name="connsiteX2" fmla="*/ 122375 w 930809"/>
                  <a:gd name="connsiteY2" fmla="*/ 550333 h 1084097"/>
                  <a:gd name="connsiteX3" fmla="*/ 312743 w 930809"/>
                  <a:gd name="connsiteY3" fmla="*/ 846667 h 1084097"/>
                  <a:gd name="connsiteX4" fmla="*/ 566743 w 930809"/>
                  <a:gd name="connsiteY4" fmla="*/ 1024467 h 1084097"/>
                  <a:gd name="connsiteX5" fmla="*/ 778409 w 930809"/>
                  <a:gd name="connsiteY5" fmla="*/ 1075267 h 1084097"/>
                  <a:gd name="connsiteX6" fmla="*/ 930809 w 930809"/>
                  <a:gd name="connsiteY6" fmla="*/ 1083733 h 108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0809" h="1084097">
                    <a:moveTo>
                      <a:pt x="0" y="0"/>
                    </a:moveTo>
                    <a:cubicBezTo>
                      <a:pt x="5447" y="117827"/>
                      <a:pt x="23726" y="213078"/>
                      <a:pt x="44122" y="304800"/>
                    </a:cubicBezTo>
                    <a:cubicBezTo>
                      <a:pt x="64518" y="396522"/>
                      <a:pt x="77605" y="460022"/>
                      <a:pt x="122375" y="550333"/>
                    </a:cubicBezTo>
                    <a:cubicBezTo>
                      <a:pt x="167145" y="640644"/>
                      <a:pt x="238682" y="767645"/>
                      <a:pt x="312743" y="846667"/>
                    </a:cubicBezTo>
                    <a:cubicBezTo>
                      <a:pt x="386804" y="925689"/>
                      <a:pt x="489132" y="986367"/>
                      <a:pt x="566743" y="1024467"/>
                    </a:cubicBezTo>
                    <a:cubicBezTo>
                      <a:pt x="644354" y="1062567"/>
                      <a:pt x="717731" y="1065389"/>
                      <a:pt x="778409" y="1075267"/>
                    </a:cubicBezTo>
                    <a:cubicBezTo>
                      <a:pt x="839087" y="1085145"/>
                      <a:pt x="884948" y="1084439"/>
                      <a:pt x="930809" y="1083733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207685" y="3204000"/>
                <a:ext cx="760347" cy="720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0000"/>
                    <a:lumOff val="4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331499" y="2353675"/>
                <a:ext cx="13911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from Lewis (x15)</a:t>
                </a:r>
                <a:endParaRPr lang="en-US" sz="14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761292" y="3212976"/>
                <a:ext cx="7360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146 nm</a:t>
                </a:r>
                <a:endParaRPr lang="en-US" sz="14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760132" y="764704"/>
                <a:ext cx="1534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 ~2x stronger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732134" y="404664"/>
                <a:ext cx="14879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146 nm     157 nm</a:t>
                </a:r>
                <a:endParaRPr lang="en-US" sz="1400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5724128" y="692376"/>
                <a:ext cx="0" cy="2511624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942524" y="756872"/>
                <a:ext cx="0" cy="2511624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>
                <a:off x="4968031" y="2935321"/>
                <a:ext cx="216024" cy="21602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TextBox 3"/>
              <p:cNvSpPr txBox="1"/>
              <p:nvPr/>
            </p:nvSpPr>
            <p:spPr>
              <a:xfrm>
                <a:off x="5046099" y="2632426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x6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496936" y="4711800"/>
              <a:ext cx="6887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total 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588224" y="1340768"/>
              <a:ext cx="7347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i="1" dirty="0" smtClean="0"/>
                <a:t>B</a:t>
              </a:r>
              <a:r>
                <a:rPr lang="en-US" baseline="30000" dirty="0" smtClean="0"/>
                <a:t>3</a:t>
              </a:r>
              <a:r>
                <a:rPr lang="en-US" dirty="0" smtClean="0">
                  <a:latin typeface="Symbol" panose="05050102010706020507" pitchFamily="18" charset="2"/>
                </a:rPr>
                <a:t>S</a:t>
              </a:r>
              <a:r>
                <a:rPr lang="en-US" baseline="-25000" dirty="0" smtClean="0"/>
                <a:t>u</a:t>
              </a:r>
              <a:r>
                <a:rPr lang="en-US" baseline="30000" dirty="0" smtClean="0"/>
                <a:t>-</a:t>
              </a:r>
              <a:endParaRPr lang="en-US" baseline="-25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588224" y="3059668"/>
              <a:ext cx="6383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i="1" dirty="0"/>
                <a:t>1</a:t>
              </a:r>
              <a:r>
                <a:rPr lang="en-US" baseline="30000" dirty="0"/>
                <a:t>3</a:t>
              </a:r>
              <a:r>
                <a:rPr lang="en-US" dirty="0">
                  <a:latin typeface="Symbol" panose="05050102010706020507" pitchFamily="18" charset="2"/>
                </a:rPr>
                <a:t>P</a:t>
              </a:r>
              <a:r>
                <a:rPr lang="en-US" baseline="-25000" dirty="0"/>
                <a:t>u</a:t>
              </a: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34298" y="27678"/>
            <a:ext cx="7436710" cy="1656184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FF7605"/>
                </a:solidFill>
              </a:rPr>
              <a:t>O</a:t>
            </a:r>
            <a:r>
              <a:rPr lang="en-US" sz="3600" baseline="-25000" dirty="0" smtClean="0">
                <a:solidFill>
                  <a:srgbClr val="FF7605"/>
                </a:solidFill>
              </a:rPr>
              <a:t>2</a:t>
            </a:r>
            <a:r>
              <a:rPr lang="en-US" sz="3600" dirty="0" smtClean="0">
                <a:solidFill>
                  <a:srgbClr val="FF7605"/>
                </a:solidFill>
              </a:rPr>
              <a:t>: Large </a:t>
            </a:r>
            <a:r>
              <a:rPr lang="en-US" sz="3600" dirty="0">
                <a:solidFill>
                  <a:srgbClr val="FF7605"/>
                </a:solidFill>
              </a:rPr>
              <a:t>differences with </a:t>
            </a:r>
            <a:r>
              <a:rPr lang="en-US" sz="3600" dirty="0" smtClean="0">
                <a:solidFill>
                  <a:srgbClr val="FF7605"/>
                </a:solidFill>
              </a:rPr>
              <a:t>theory - </a:t>
            </a:r>
            <a:br>
              <a:rPr lang="en-US" sz="3600" dirty="0" smtClean="0">
                <a:solidFill>
                  <a:srgbClr val="FF7605"/>
                </a:solidFill>
              </a:rPr>
            </a:br>
            <a:r>
              <a:rPr lang="en-US" sz="3600" dirty="0" smtClean="0">
                <a:solidFill>
                  <a:srgbClr val="FF7605"/>
                </a:solidFill>
              </a:rPr>
              <a:t>on </a:t>
            </a:r>
            <a:r>
              <a:rPr lang="en-US" sz="3600" dirty="0">
                <a:solidFill>
                  <a:srgbClr val="FF7605"/>
                </a:solidFill>
              </a:rPr>
              <a:t>a relative scale!</a:t>
            </a:r>
            <a:br>
              <a:rPr lang="en-US" sz="3600" dirty="0">
                <a:solidFill>
                  <a:srgbClr val="FF7605"/>
                </a:solidFill>
              </a:rPr>
            </a:br>
            <a:endParaRPr lang="en-US" sz="3600" dirty="0">
              <a:solidFill>
                <a:srgbClr val="FF76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7605"/>
                </a:solidFill>
              </a:rPr>
              <a:t>from O</a:t>
            </a:r>
            <a:r>
              <a:rPr lang="en-US" baseline="-25000" dirty="0" smtClean="0">
                <a:solidFill>
                  <a:srgbClr val="FF7605"/>
                </a:solidFill>
              </a:rPr>
              <a:t>2</a:t>
            </a:r>
            <a:r>
              <a:rPr lang="en-US" dirty="0" smtClean="0">
                <a:solidFill>
                  <a:srgbClr val="FF7605"/>
                </a:solidFill>
              </a:rPr>
              <a:t> to CO</a:t>
            </a:r>
            <a:r>
              <a:rPr lang="en-US" baseline="-25000" dirty="0" smtClean="0">
                <a:solidFill>
                  <a:srgbClr val="FF7605"/>
                </a:solidFill>
              </a:rPr>
              <a:t>2 </a:t>
            </a:r>
            <a:r>
              <a:rPr lang="en-US" dirty="0" smtClean="0">
                <a:solidFill>
                  <a:srgbClr val="FF7605"/>
                </a:solidFill>
              </a:rPr>
              <a:t>…</a:t>
            </a:r>
            <a:endParaRPr lang="en-US" dirty="0">
              <a:solidFill>
                <a:srgbClr val="FF760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136904" cy="4419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i="1" dirty="0"/>
              <a:t>Secondary dissociation </a:t>
            </a:r>
            <a:r>
              <a:rPr lang="en-US" sz="2800" dirty="0"/>
              <a:t>becomes possible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Interaction potential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 2 bond lengths + 1 angle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 smtClean="0"/>
              <a:t>&gt;100 </a:t>
            </a:r>
            <a:r>
              <a:rPr lang="en-US" sz="2800" dirty="0" smtClean="0"/>
              <a:t>rovibrational </a:t>
            </a:r>
            <a:r>
              <a:rPr lang="en-US" sz="2800" b="1" i="1" dirty="0" smtClean="0"/>
              <a:t>channels</a:t>
            </a:r>
            <a:r>
              <a:rPr lang="en-US" sz="2800" dirty="0" smtClean="0"/>
              <a:t> for CO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Nonlinear molecule: </a:t>
            </a:r>
            <a:r>
              <a:rPr lang="en-US" sz="2800" b="1" i="1" dirty="0" smtClean="0"/>
              <a:t>TDM mixed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 smtClean="0"/>
              <a:t>Non-axial recoil </a:t>
            </a:r>
            <a:r>
              <a:rPr lang="en-US" sz="2800" dirty="0" smtClean="0"/>
              <a:t>affected by vibrational motion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Conical intersections, seams, etc.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Full quantum </a:t>
            </a:r>
            <a:r>
              <a:rPr lang="en-US" sz="2800" b="1" i="1" dirty="0" smtClean="0"/>
              <a:t>theory </a:t>
            </a:r>
            <a:r>
              <a:rPr lang="en-US" sz="2800" dirty="0" smtClean="0"/>
              <a:t>to long R not possible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Competition with photodissociation by ICR, IC, ISC.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0C0737-1818-468F-82B8-475F3DC74CA4}" type="slidenum">
              <a:rPr lang="en-US" smtClean="0"/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3–5 February, 2015 Leiden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page.univie.ac.at/mario.barbatti/papers/heller/heller_acs_14_368_1981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t="22181" r="34070" b="14988"/>
          <a:stretch/>
        </p:blipFill>
        <p:spPr>
          <a:xfrm>
            <a:off x="911169" y="1208697"/>
            <a:ext cx="7344817" cy="305574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906156" y="4430262"/>
            <a:ext cx="7200800" cy="2095082"/>
            <a:chOff x="683568" y="4293096"/>
            <a:chExt cx="8064896" cy="2405881"/>
          </a:xfrm>
        </p:grpSpPr>
        <p:sp>
          <p:nvSpPr>
            <p:cNvPr id="5" name="Rectangle 4"/>
            <p:cNvSpPr/>
            <p:nvPr/>
          </p:nvSpPr>
          <p:spPr>
            <a:xfrm>
              <a:off x="5076056" y="4293096"/>
              <a:ext cx="3672408" cy="194421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83568" y="4293096"/>
              <a:ext cx="3672408" cy="194421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5082363" y="4725144"/>
              <a:ext cx="3666101" cy="1388577"/>
            </a:xfrm>
            <a:custGeom>
              <a:avLst/>
              <a:gdLst>
                <a:gd name="connsiteX0" fmla="*/ 0 w 3880884"/>
                <a:gd name="connsiteY0" fmla="*/ 1166158 h 1219321"/>
                <a:gd name="connsiteX1" fmla="*/ 457200 w 3880884"/>
                <a:gd name="connsiteY1" fmla="*/ 1155526 h 1219321"/>
                <a:gd name="connsiteX2" fmla="*/ 914400 w 3880884"/>
                <a:gd name="connsiteY2" fmla="*/ 857814 h 1219321"/>
                <a:gd name="connsiteX3" fmla="*/ 1467293 w 3880884"/>
                <a:gd name="connsiteY3" fmla="*/ 177330 h 1219321"/>
                <a:gd name="connsiteX4" fmla="*/ 2158409 w 3880884"/>
                <a:gd name="connsiteY4" fmla="*/ 39107 h 1219321"/>
                <a:gd name="connsiteX5" fmla="*/ 3062177 w 3880884"/>
                <a:gd name="connsiteY5" fmla="*/ 762121 h 1219321"/>
                <a:gd name="connsiteX6" fmla="*/ 3455581 w 3880884"/>
                <a:gd name="connsiteY6" fmla="*/ 1134260 h 1219321"/>
                <a:gd name="connsiteX7" fmla="*/ 3880884 w 3880884"/>
                <a:gd name="connsiteY7" fmla="*/ 1219321 h 121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0884" h="1219321">
                  <a:moveTo>
                    <a:pt x="0" y="1166158"/>
                  </a:moveTo>
                  <a:cubicBezTo>
                    <a:pt x="152400" y="1186537"/>
                    <a:pt x="304800" y="1206917"/>
                    <a:pt x="457200" y="1155526"/>
                  </a:cubicBezTo>
                  <a:cubicBezTo>
                    <a:pt x="609600" y="1104135"/>
                    <a:pt x="746051" y="1020847"/>
                    <a:pt x="914400" y="857814"/>
                  </a:cubicBezTo>
                  <a:cubicBezTo>
                    <a:pt x="1082749" y="694781"/>
                    <a:pt x="1259958" y="313781"/>
                    <a:pt x="1467293" y="177330"/>
                  </a:cubicBezTo>
                  <a:cubicBezTo>
                    <a:pt x="1674628" y="40879"/>
                    <a:pt x="1892595" y="-58358"/>
                    <a:pt x="2158409" y="39107"/>
                  </a:cubicBezTo>
                  <a:cubicBezTo>
                    <a:pt x="2424223" y="136572"/>
                    <a:pt x="2845982" y="579595"/>
                    <a:pt x="3062177" y="762121"/>
                  </a:cubicBezTo>
                  <a:cubicBezTo>
                    <a:pt x="3278372" y="944646"/>
                    <a:pt x="3319130" y="1058060"/>
                    <a:pt x="3455581" y="1134260"/>
                  </a:cubicBezTo>
                  <a:cubicBezTo>
                    <a:pt x="3592032" y="1210460"/>
                    <a:pt x="3736458" y="1214890"/>
                    <a:pt x="3880884" y="1219321"/>
                  </a:cubicBezTo>
                </a:path>
              </a:pathLst>
            </a:custGeom>
            <a:noFill/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475656" y="4603895"/>
              <a:ext cx="1799426" cy="1383001"/>
            </a:xfrm>
            <a:custGeom>
              <a:avLst/>
              <a:gdLst>
                <a:gd name="connsiteX0" fmla="*/ 0 w 1786269"/>
                <a:gd name="connsiteY0" fmla="*/ 1329070 h 1418132"/>
                <a:gd name="connsiteX1" fmla="*/ 180753 w 1786269"/>
                <a:gd name="connsiteY1" fmla="*/ 1318438 h 1418132"/>
                <a:gd name="connsiteX2" fmla="*/ 361507 w 1786269"/>
                <a:gd name="connsiteY2" fmla="*/ 1137684 h 1418132"/>
                <a:gd name="connsiteX3" fmla="*/ 446567 w 1786269"/>
                <a:gd name="connsiteY3" fmla="*/ 1137684 h 1418132"/>
                <a:gd name="connsiteX4" fmla="*/ 446567 w 1786269"/>
                <a:gd name="connsiteY4" fmla="*/ 1254643 h 1418132"/>
                <a:gd name="connsiteX5" fmla="*/ 520995 w 1786269"/>
                <a:gd name="connsiteY5" fmla="*/ 723015 h 1418132"/>
                <a:gd name="connsiteX6" fmla="*/ 584790 w 1786269"/>
                <a:gd name="connsiteY6" fmla="*/ 1339703 h 1418132"/>
                <a:gd name="connsiteX7" fmla="*/ 627321 w 1786269"/>
                <a:gd name="connsiteY7" fmla="*/ 425303 h 1418132"/>
                <a:gd name="connsiteX8" fmla="*/ 744279 w 1786269"/>
                <a:gd name="connsiteY8" fmla="*/ 1360968 h 1418132"/>
                <a:gd name="connsiteX9" fmla="*/ 797442 w 1786269"/>
                <a:gd name="connsiteY9" fmla="*/ 85061 h 1418132"/>
                <a:gd name="connsiteX10" fmla="*/ 935665 w 1786269"/>
                <a:gd name="connsiteY10" fmla="*/ 1371601 h 1418132"/>
                <a:gd name="connsiteX11" fmla="*/ 978195 w 1786269"/>
                <a:gd name="connsiteY11" fmla="*/ 1 h 1418132"/>
                <a:gd name="connsiteX12" fmla="*/ 1095153 w 1786269"/>
                <a:gd name="connsiteY12" fmla="*/ 1382233 h 1418132"/>
                <a:gd name="connsiteX13" fmla="*/ 1127051 w 1786269"/>
                <a:gd name="connsiteY13" fmla="*/ 202019 h 1418132"/>
                <a:gd name="connsiteX14" fmla="*/ 1244009 w 1786269"/>
                <a:gd name="connsiteY14" fmla="*/ 1392866 h 1418132"/>
                <a:gd name="connsiteX15" fmla="*/ 1297172 w 1786269"/>
                <a:gd name="connsiteY15" fmla="*/ 478466 h 1418132"/>
                <a:gd name="connsiteX16" fmla="*/ 1392865 w 1786269"/>
                <a:gd name="connsiteY16" fmla="*/ 1403498 h 1418132"/>
                <a:gd name="connsiteX17" fmla="*/ 1456660 w 1786269"/>
                <a:gd name="connsiteY17" fmla="*/ 818708 h 1418132"/>
                <a:gd name="connsiteX18" fmla="*/ 1552353 w 1786269"/>
                <a:gd name="connsiteY18" fmla="*/ 1403498 h 1418132"/>
                <a:gd name="connsiteX19" fmla="*/ 1658679 w 1786269"/>
                <a:gd name="connsiteY19" fmla="*/ 1254643 h 1418132"/>
                <a:gd name="connsiteX20" fmla="*/ 1786269 w 1786269"/>
                <a:gd name="connsiteY20" fmla="*/ 1403498 h 1418132"/>
                <a:gd name="connsiteX0" fmla="*/ 0 w 1786269"/>
                <a:gd name="connsiteY0" fmla="*/ 1329070 h 1418132"/>
                <a:gd name="connsiteX1" fmla="*/ 180753 w 1786269"/>
                <a:gd name="connsiteY1" fmla="*/ 1318438 h 1418132"/>
                <a:gd name="connsiteX2" fmla="*/ 361507 w 1786269"/>
                <a:gd name="connsiteY2" fmla="*/ 1137684 h 1418132"/>
                <a:gd name="connsiteX3" fmla="*/ 446567 w 1786269"/>
                <a:gd name="connsiteY3" fmla="*/ 1137684 h 1418132"/>
                <a:gd name="connsiteX4" fmla="*/ 446567 w 1786269"/>
                <a:gd name="connsiteY4" fmla="*/ 1297173 h 1418132"/>
                <a:gd name="connsiteX5" fmla="*/ 520995 w 1786269"/>
                <a:gd name="connsiteY5" fmla="*/ 723015 h 1418132"/>
                <a:gd name="connsiteX6" fmla="*/ 584790 w 1786269"/>
                <a:gd name="connsiteY6" fmla="*/ 1339703 h 1418132"/>
                <a:gd name="connsiteX7" fmla="*/ 627321 w 1786269"/>
                <a:gd name="connsiteY7" fmla="*/ 425303 h 1418132"/>
                <a:gd name="connsiteX8" fmla="*/ 744279 w 1786269"/>
                <a:gd name="connsiteY8" fmla="*/ 1360968 h 1418132"/>
                <a:gd name="connsiteX9" fmla="*/ 797442 w 1786269"/>
                <a:gd name="connsiteY9" fmla="*/ 85061 h 1418132"/>
                <a:gd name="connsiteX10" fmla="*/ 935665 w 1786269"/>
                <a:gd name="connsiteY10" fmla="*/ 1371601 h 1418132"/>
                <a:gd name="connsiteX11" fmla="*/ 978195 w 1786269"/>
                <a:gd name="connsiteY11" fmla="*/ 1 h 1418132"/>
                <a:gd name="connsiteX12" fmla="*/ 1095153 w 1786269"/>
                <a:gd name="connsiteY12" fmla="*/ 1382233 h 1418132"/>
                <a:gd name="connsiteX13" fmla="*/ 1127051 w 1786269"/>
                <a:gd name="connsiteY13" fmla="*/ 202019 h 1418132"/>
                <a:gd name="connsiteX14" fmla="*/ 1244009 w 1786269"/>
                <a:gd name="connsiteY14" fmla="*/ 1392866 h 1418132"/>
                <a:gd name="connsiteX15" fmla="*/ 1297172 w 1786269"/>
                <a:gd name="connsiteY15" fmla="*/ 478466 h 1418132"/>
                <a:gd name="connsiteX16" fmla="*/ 1392865 w 1786269"/>
                <a:gd name="connsiteY16" fmla="*/ 1403498 h 1418132"/>
                <a:gd name="connsiteX17" fmla="*/ 1456660 w 1786269"/>
                <a:gd name="connsiteY17" fmla="*/ 818708 h 1418132"/>
                <a:gd name="connsiteX18" fmla="*/ 1552353 w 1786269"/>
                <a:gd name="connsiteY18" fmla="*/ 1403498 h 1418132"/>
                <a:gd name="connsiteX19" fmla="*/ 1658679 w 1786269"/>
                <a:gd name="connsiteY19" fmla="*/ 1254643 h 1418132"/>
                <a:gd name="connsiteX20" fmla="*/ 1786269 w 1786269"/>
                <a:gd name="connsiteY20" fmla="*/ 1403498 h 1418132"/>
                <a:gd name="connsiteX0" fmla="*/ 0 w 1786269"/>
                <a:gd name="connsiteY0" fmla="*/ 1329070 h 1418132"/>
                <a:gd name="connsiteX1" fmla="*/ 180753 w 1786269"/>
                <a:gd name="connsiteY1" fmla="*/ 1318438 h 1418132"/>
                <a:gd name="connsiteX2" fmla="*/ 361507 w 1786269"/>
                <a:gd name="connsiteY2" fmla="*/ 1137684 h 1418132"/>
                <a:gd name="connsiteX3" fmla="*/ 404037 w 1786269"/>
                <a:gd name="connsiteY3" fmla="*/ 1318437 h 1418132"/>
                <a:gd name="connsiteX4" fmla="*/ 446567 w 1786269"/>
                <a:gd name="connsiteY4" fmla="*/ 1297173 h 1418132"/>
                <a:gd name="connsiteX5" fmla="*/ 520995 w 1786269"/>
                <a:gd name="connsiteY5" fmla="*/ 723015 h 1418132"/>
                <a:gd name="connsiteX6" fmla="*/ 584790 w 1786269"/>
                <a:gd name="connsiteY6" fmla="*/ 1339703 h 1418132"/>
                <a:gd name="connsiteX7" fmla="*/ 627321 w 1786269"/>
                <a:gd name="connsiteY7" fmla="*/ 425303 h 1418132"/>
                <a:gd name="connsiteX8" fmla="*/ 744279 w 1786269"/>
                <a:gd name="connsiteY8" fmla="*/ 1360968 h 1418132"/>
                <a:gd name="connsiteX9" fmla="*/ 797442 w 1786269"/>
                <a:gd name="connsiteY9" fmla="*/ 85061 h 1418132"/>
                <a:gd name="connsiteX10" fmla="*/ 935665 w 1786269"/>
                <a:gd name="connsiteY10" fmla="*/ 1371601 h 1418132"/>
                <a:gd name="connsiteX11" fmla="*/ 978195 w 1786269"/>
                <a:gd name="connsiteY11" fmla="*/ 1 h 1418132"/>
                <a:gd name="connsiteX12" fmla="*/ 1095153 w 1786269"/>
                <a:gd name="connsiteY12" fmla="*/ 1382233 h 1418132"/>
                <a:gd name="connsiteX13" fmla="*/ 1127051 w 1786269"/>
                <a:gd name="connsiteY13" fmla="*/ 202019 h 1418132"/>
                <a:gd name="connsiteX14" fmla="*/ 1244009 w 1786269"/>
                <a:gd name="connsiteY14" fmla="*/ 1392866 h 1418132"/>
                <a:gd name="connsiteX15" fmla="*/ 1297172 w 1786269"/>
                <a:gd name="connsiteY15" fmla="*/ 478466 h 1418132"/>
                <a:gd name="connsiteX16" fmla="*/ 1392865 w 1786269"/>
                <a:gd name="connsiteY16" fmla="*/ 1403498 h 1418132"/>
                <a:gd name="connsiteX17" fmla="*/ 1456660 w 1786269"/>
                <a:gd name="connsiteY17" fmla="*/ 818708 h 1418132"/>
                <a:gd name="connsiteX18" fmla="*/ 1552353 w 1786269"/>
                <a:gd name="connsiteY18" fmla="*/ 1403498 h 1418132"/>
                <a:gd name="connsiteX19" fmla="*/ 1658679 w 1786269"/>
                <a:gd name="connsiteY19" fmla="*/ 1254643 h 1418132"/>
                <a:gd name="connsiteX20" fmla="*/ 1786269 w 1786269"/>
                <a:gd name="connsiteY20" fmla="*/ 1403498 h 1418132"/>
                <a:gd name="connsiteX0" fmla="*/ 0 w 1786269"/>
                <a:gd name="connsiteY0" fmla="*/ 1329070 h 1418132"/>
                <a:gd name="connsiteX1" fmla="*/ 180753 w 1786269"/>
                <a:gd name="connsiteY1" fmla="*/ 1318438 h 1418132"/>
                <a:gd name="connsiteX2" fmla="*/ 361507 w 1786269"/>
                <a:gd name="connsiteY2" fmla="*/ 1137684 h 1418132"/>
                <a:gd name="connsiteX3" fmla="*/ 414669 w 1786269"/>
                <a:gd name="connsiteY3" fmla="*/ 1212111 h 1418132"/>
                <a:gd name="connsiteX4" fmla="*/ 446567 w 1786269"/>
                <a:gd name="connsiteY4" fmla="*/ 1297173 h 1418132"/>
                <a:gd name="connsiteX5" fmla="*/ 520995 w 1786269"/>
                <a:gd name="connsiteY5" fmla="*/ 723015 h 1418132"/>
                <a:gd name="connsiteX6" fmla="*/ 584790 w 1786269"/>
                <a:gd name="connsiteY6" fmla="*/ 1339703 h 1418132"/>
                <a:gd name="connsiteX7" fmla="*/ 627321 w 1786269"/>
                <a:gd name="connsiteY7" fmla="*/ 425303 h 1418132"/>
                <a:gd name="connsiteX8" fmla="*/ 744279 w 1786269"/>
                <a:gd name="connsiteY8" fmla="*/ 1360968 h 1418132"/>
                <a:gd name="connsiteX9" fmla="*/ 797442 w 1786269"/>
                <a:gd name="connsiteY9" fmla="*/ 85061 h 1418132"/>
                <a:gd name="connsiteX10" fmla="*/ 935665 w 1786269"/>
                <a:gd name="connsiteY10" fmla="*/ 1371601 h 1418132"/>
                <a:gd name="connsiteX11" fmla="*/ 978195 w 1786269"/>
                <a:gd name="connsiteY11" fmla="*/ 1 h 1418132"/>
                <a:gd name="connsiteX12" fmla="*/ 1095153 w 1786269"/>
                <a:gd name="connsiteY12" fmla="*/ 1382233 h 1418132"/>
                <a:gd name="connsiteX13" fmla="*/ 1127051 w 1786269"/>
                <a:gd name="connsiteY13" fmla="*/ 202019 h 1418132"/>
                <a:gd name="connsiteX14" fmla="*/ 1244009 w 1786269"/>
                <a:gd name="connsiteY14" fmla="*/ 1392866 h 1418132"/>
                <a:gd name="connsiteX15" fmla="*/ 1297172 w 1786269"/>
                <a:gd name="connsiteY15" fmla="*/ 478466 h 1418132"/>
                <a:gd name="connsiteX16" fmla="*/ 1392865 w 1786269"/>
                <a:gd name="connsiteY16" fmla="*/ 1403498 h 1418132"/>
                <a:gd name="connsiteX17" fmla="*/ 1456660 w 1786269"/>
                <a:gd name="connsiteY17" fmla="*/ 818708 h 1418132"/>
                <a:gd name="connsiteX18" fmla="*/ 1552353 w 1786269"/>
                <a:gd name="connsiteY18" fmla="*/ 1403498 h 1418132"/>
                <a:gd name="connsiteX19" fmla="*/ 1658679 w 1786269"/>
                <a:gd name="connsiteY19" fmla="*/ 1254643 h 1418132"/>
                <a:gd name="connsiteX20" fmla="*/ 1786269 w 1786269"/>
                <a:gd name="connsiteY20" fmla="*/ 1403498 h 1418132"/>
                <a:gd name="connsiteX0" fmla="*/ 0 w 1786269"/>
                <a:gd name="connsiteY0" fmla="*/ 1329070 h 1418132"/>
                <a:gd name="connsiteX1" fmla="*/ 180753 w 1786269"/>
                <a:gd name="connsiteY1" fmla="*/ 1350336 h 1418132"/>
                <a:gd name="connsiteX2" fmla="*/ 361507 w 1786269"/>
                <a:gd name="connsiteY2" fmla="*/ 1137684 h 1418132"/>
                <a:gd name="connsiteX3" fmla="*/ 414669 w 1786269"/>
                <a:gd name="connsiteY3" fmla="*/ 1212111 h 1418132"/>
                <a:gd name="connsiteX4" fmla="*/ 446567 w 1786269"/>
                <a:gd name="connsiteY4" fmla="*/ 1297173 h 1418132"/>
                <a:gd name="connsiteX5" fmla="*/ 520995 w 1786269"/>
                <a:gd name="connsiteY5" fmla="*/ 723015 h 1418132"/>
                <a:gd name="connsiteX6" fmla="*/ 584790 w 1786269"/>
                <a:gd name="connsiteY6" fmla="*/ 1339703 h 1418132"/>
                <a:gd name="connsiteX7" fmla="*/ 627321 w 1786269"/>
                <a:gd name="connsiteY7" fmla="*/ 425303 h 1418132"/>
                <a:gd name="connsiteX8" fmla="*/ 744279 w 1786269"/>
                <a:gd name="connsiteY8" fmla="*/ 1360968 h 1418132"/>
                <a:gd name="connsiteX9" fmla="*/ 797442 w 1786269"/>
                <a:gd name="connsiteY9" fmla="*/ 85061 h 1418132"/>
                <a:gd name="connsiteX10" fmla="*/ 935665 w 1786269"/>
                <a:gd name="connsiteY10" fmla="*/ 1371601 h 1418132"/>
                <a:gd name="connsiteX11" fmla="*/ 978195 w 1786269"/>
                <a:gd name="connsiteY11" fmla="*/ 1 h 1418132"/>
                <a:gd name="connsiteX12" fmla="*/ 1095153 w 1786269"/>
                <a:gd name="connsiteY12" fmla="*/ 1382233 h 1418132"/>
                <a:gd name="connsiteX13" fmla="*/ 1127051 w 1786269"/>
                <a:gd name="connsiteY13" fmla="*/ 202019 h 1418132"/>
                <a:gd name="connsiteX14" fmla="*/ 1244009 w 1786269"/>
                <a:gd name="connsiteY14" fmla="*/ 1392866 h 1418132"/>
                <a:gd name="connsiteX15" fmla="*/ 1297172 w 1786269"/>
                <a:gd name="connsiteY15" fmla="*/ 478466 h 1418132"/>
                <a:gd name="connsiteX16" fmla="*/ 1392865 w 1786269"/>
                <a:gd name="connsiteY16" fmla="*/ 1403498 h 1418132"/>
                <a:gd name="connsiteX17" fmla="*/ 1456660 w 1786269"/>
                <a:gd name="connsiteY17" fmla="*/ 818708 h 1418132"/>
                <a:gd name="connsiteX18" fmla="*/ 1552353 w 1786269"/>
                <a:gd name="connsiteY18" fmla="*/ 1403498 h 1418132"/>
                <a:gd name="connsiteX19" fmla="*/ 1658679 w 1786269"/>
                <a:gd name="connsiteY19" fmla="*/ 1254643 h 1418132"/>
                <a:gd name="connsiteX20" fmla="*/ 1786269 w 1786269"/>
                <a:gd name="connsiteY20" fmla="*/ 1403498 h 1418132"/>
                <a:gd name="connsiteX0" fmla="*/ 0 w 1786269"/>
                <a:gd name="connsiteY0" fmla="*/ 1360968 h 1418132"/>
                <a:gd name="connsiteX1" fmla="*/ 180753 w 1786269"/>
                <a:gd name="connsiteY1" fmla="*/ 1350336 h 1418132"/>
                <a:gd name="connsiteX2" fmla="*/ 361507 w 1786269"/>
                <a:gd name="connsiteY2" fmla="*/ 1137684 h 1418132"/>
                <a:gd name="connsiteX3" fmla="*/ 414669 w 1786269"/>
                <a:gd name="connsiteY3" fmla="*/ 1212111 h 1418132"/>
                <a:gd name="connsiteX4" fmla="*/ 446567 w 1786269"/>
                <a:gd name="connsiteY4" fmla="*/ 1297173 h 1418132"/>
                <a:gd name="connsiteX5" fmla="*/ 520995 w 1786269"/>
                <a:gd name="connsiteY5" fmla="*/ 723015 h 1418132"/>
                <a:gd name="connsiteX6" fmla="*/ 584790 w 1786269"/>
                <a:gd name="connsiteY6" fmla="*/ 1339703 h 1418132"/>
                <a:gd name="connsiteX7" fmla="*/ 627321 w 1786269"/>
                <a:gd name="connsiteY7" fmla="*/ 425303 h 1418132"/>
                <a:gd name="connsiteX8" fmla="*/ 744279 w 1786269"/>
                <a:gd name="connsiteY8" fmla="*/ 1360968 h 1418132"/>
                <a:gd name="connsiteX9" fmla="*/ 797442 w 1786269"/>
                <a:gd name="connsiteY9" fmla="*/ 85061 h 1418132"/>
                <a:gd name="connsiteX10" fmla="*/ 935665 w 1786269"/>
                <a:gd name="connsiteY10" fmla="*/ 1371601 h 1418132"/>
                <a:gd name="connsiteX11" fmla="*/ 978195 w 1786269"/>
                <a:gd name="connsiteY11" fmla="*/ 1 h 1418132"/>
                <a:gd name="connsiteX12" fmla="*/ 1095153 w 1786269"/>
                <a:gd name="connsiteY12" fmla="*/ 1382233 h 1418132"/>
                <a:gd name="connsiteX13" fmla="*/ 1127051 w 1786269"/>
                <a:gd name="connsiteY13" fmla="*/ 202019 h 1418132"/>
                <a:gd name="connsiteX14" fmla="*/ 1244009 w 1786269"/>
                <a:gd name="connsiteY14" fmla="*/ 1392866 h 1418132"/>
                <a:gd name="connsiteX15" fmla="*/ 1297172 w 1786269"/>
                <a:gd name="connsiteY15" fmla="*/ 478466 h 1418132"/>
                <a:gd name="connsiteX16" fmla="*/ 1392865 w 1786269"/>
                <a:gd name="connsiteY16" fmla="*/ 1403498 h 1418132"/>
                <a:gd name="connsiteX17" fmla="*/ 1456660 w 1786269"/>
                <a:gd name="connsiteY17" fmla="*/ 818708 h 1418132"/>
                <a:gd name="connsiteX18" fmla="*/ 1552353 w 1786269"/>
                <a:gd name="connsiteY18" fmla="*/ 1403498 h 1418132"/>
                <a:gd name="connsiteX19" fmla="*/ 1658679 w 1786269"/>
                <a:gd name="connsiteY19" fmla="*/ 1254643 h 1418132"/>
                <a:gd name="connsiteX20" fmla="*/ 1786269 w 1786269"/>
                <a:gd name="connsiteY20" fmla="*/ 1403498 h 1418132"/>
                <a:gd name="connsiteX0" fmla="*/ 0 w 1786269"/>
                <a:gd name="connsiteY0" fmla="*/ 1360968 h 1418132"/>
                <a:gd name="connsiteX1" fmla="*/ 180753 w 1786269"/>
                <a:gd name="connsiteY1" fmla="*/ 1350336 h 1418132"/>
                <a:gd name="connsiteX2" fmla="*/ 361507 w 1786269"/>
                <a:gd name="connsiteY2" fmla="*/ 1137684 h 1418132"/>
                <a:gd name="connsiteX3" fmla="*/ 414669 w 1786269"/>
                <a:gd name="connsiteY3" fmla="*/ 1212111 h 1418132"/>
                <a:gd name="connsiteX4" fmla="*/ 457200 w 1786269"/>
                <a:gd name="connsiteY4" fmla="*/ 1329071 h 1418132"/>
                <a:gd name="connsiteX5" fmla="*/ 520995 w 1786269"/>
                <a:gd name="connsiteY5" fmla="*/ 723015 h 1418132"/>
                <a:gd name="connsiteX6" fmla="*/ 584790 w 1786269"/>
                <a:gd name="connsiteY6" fmla="*/ 1339703 h 1418132"/>
                <a:gd name="connsiteX7" fmla="*/ 627321 w 1786269"/>
                <a:gd name="connsiteY7" fmla="*/ 425303 h 1418132"/>
                <a:gd name="connsiteX8" fmla="*/ 744279 w 1786269"/>
                <a:gd name="connsiteY8" fmla="*/ 1360968 h 1418132"/>
                <a:gd name="connsiteX9" fmla="*/ 797442 w 1786269"/>
                <a:gd name="connsiteY9" fmla="*/ 85061 h 1418132"/>
                <a:gd name="connsiteX10" fmla="*/ 935665 w 1786269"/>
                <a:gd name="connsiteY10" fmla="*/ 1371601 h 1418132"/>
                <a:gd name="connsiteX11" fmla="*/ 978195 w 1786269"/>
                <a:gd name="connsiteY11" fmla="*/ 1 h 1418132"/>
                <a:gd name="connsiteX12" fmla="*/ 1095153 w 1786269"/>
                <a:gd name="connsiteY12" fmla="*/ 1382233 h 1418132"/>
                <a:gd name="connsiteX13" fmla="*/ 1127051 w 1786269"/>
                <a:gd name="connsiteY13" fmla="*/ 202019 h 1418132"/>
                <a:gd name="connsiteX14" fmla="*/ 1244009 w 1786269"/>
                <a:gd name="connsiteY14" fmla="*/ 1392866 h 1418132"/>
                <a:gd name="connsiteX15" fmla="*/ 1297172 w 1786269"/>
                <a:gd name="connsiteY15" fmla="*/ 478466 h 1418132"/>
                <a:gd name="connsiteX16" fmla="*/ 1392865 w 1786269"/>
                <a:gd name="connsiteY16" fmla="*/ 1403498 h 1418132"/>
                <a:gd name="connsiteX17" fmla="*/ 1456660 w 1786269"/>
                <a:gd name="connsiteY17" fmla="*/ 818708 h 1418132"/>
                <a:gd name="connsiteX18" fmla="*/ 1552353 w 1786269"/>
                <a:gd name="connsiteY18" fmla="*/ 1403498 h 1418132"/>
                <a:gd name="connsiteX19" fmla="*/ 1658679 w 1786269"/>
                <a:gd name="connsiteY19" fmla="*/ 1254643 h 1418132"/>
                <a:gd name="connsiteX20" fmla="*/ 1786269 w 1786269"/>
                <a:gd name="connsiteY20" fmla="*/ 1403498 h 1418132"/>
                <a:gd name="connsiteX0" fmla="*/ 0 w 1786269"/>
                <a:gd name="connsiteY0" fmla="*/ 1360968 h 1407093"/>
                <a:gd name="connsiteX1" fmla="*/ 180753 w 1786269"/>
                <a:gd name="connsiteY1" fmla="*/ 1350336 h 1407093"/>
                <a:gd name="connsiteX2" fmla="*/ 361507 w 1786269"/>
                <a:gd name="connsiteY2" fmla="*/ 1137684 h 1407093"/>
                <a:gd name="connsiteX3" fmla="*/ 414669 w 1786269"/>
                <a:gd name="connsiteY3" fmla="*/ 1212111 h 1407093"/>
                <a:gd name="connsiteX4" fmla="*/ 457200 w 1786269"/>
                <a:gd name="connsiteY4" fmla="*/ 1329071 h 1407093"/>
                <a:gd name="connsiteX5" fmla="*/ 520995 w 1786269"/>
                <a:gd name="connsiteY5" fmla="*/ 723015 h 1407093"/>
                <a:gd name="connsiteX6" fmla="*/ 584790 w 1786269"/>
                <a:gd name="connsiteY6" fmla="*/ 1339703 h 1407093"/>
                <a:gd name="connsiteX7" fmla="*/ 627321 w 1786269"/>
                <a:gd name="connsiteY7" fmla="*/ 425303 h 1407093"/>
                <a:gd name="connsiteX8" fmla="*/ 744279 w 1786269"/>
                <a:gd name="connsiteY8" fmla="*/ 1360968 h 1407093"/>
                <a:gd name="connsiteX9" fmla="*/ 797442 w 1786269"/>
                <a:gd name="connsiteY9" fmla="*/ 85061 h 1407093"/>
                <a:gd name="connsiteX10" fmla="*/ 935665 w 1786269"/>
                <a:gd name="connsiteY10" fmla="*/ 1371601 h 1407093"/>
                <a:gd name="connsiteX11" fmla="*/ 978195 w 1786269"/>
                <a:gd name="connsiteY11" fmla="*/ 1 h 1407093"/>
                <a:gd name="connsiteX12" fmla="*/ 1095153 w 1786269"/>
                <a:gd name="connsiteY12" fmla="*/ 1382233 h 1407093"/>
                <a:gd name="connsiteX13" fmla="*/ 1127051 w 1786269"/>
                <a:gd name="connsiteY13" fmla="*/ 202019 h 1407093"/>
                <a:gd name="connsiteX14" fmla="*/ 1244009 w 1786269"/>
                <a:gd name="connsiteY14" fmla="*/ 1392866 h 1407093"/>
                <a:gd name="connsiteX15" fmla="*/ 1297172 w 1786269"/>
                <a:gd name="connsiteY15" fmla="*/ 478466 h 1407093"/>
                <a:gd name="connsiteX16" fmla="*/ 1392865 w 1786269"/>
                <a:gd name="connsiteY16" fmla="*/ 1403498 h 1407093"/>
                <a:gd name="connsiteX17" fmla="*/ 1456660 w 1786269"/>
                <a:gd name="connsiteY17" fmla="*/ 818708 h 1407093"/>
                <a:gd name="connsiteX18" fmla="*/ 1552353 w 1786269"/>
                <a:gd name="connsiteY18" fmla="*/ 1350335 h 1407093"/>
                <a:gd name="connsiteX19" fmla="*/ 1658679 w 1786269"/>
                <a:gd name="connsiteY19" fmla="*/ 1254643 h 1407093"/>
                <a:gd name="connsiteX20" fmla="*/ 1786269 w 1786269"/>
                <a:gd name="connsiteY20" fmla="*/ 1403498 h 1407093"/>
                <a:gd name="connsiteX0" fmla="*/ 0 w 1786269"/>
                <a:gd name="connsiteY0" fmla="*/ 1360968 h 1403498"/>
                <a:gd name="connsiteX1" fmla="*/ 180753 w 1786269"/>
                <a:gd name="connsiteY1" fmla="*/ 1350336 h 1403498"/>
                <a:gd name="connsiteX2" fmla="*/ 361507 w 1786269"/>
                <a:gd name="connsiteY2" fmla="*/ 1137684 h 1403498"/>
                <a:gd name="connsiteX3" fmla="*/ 414669 w 1786269"/>
                <a:gd name="connsiteY3" fmla="*/ 1212111 h 1403498"/>
                <a:gd name="connsiteX4" fmla="*/ 457200 w 1786269"/>
                <a:gd name="connsiteY4" fmla="*/ 1329071 h 1403498"/>
                <a:gd name="connsiteX5" fmla="*/ 520995 w 1786269"/>
                <a:gd name="connsiteY5" fmla="*/ 723015 h 1403498"/>
                <a:gd name="connsiteX6" fmla="*/ 584790 w 1786269"/>
                <a:gd name="connsiteY6" fmla="*/ 1339703 h 1403498"/>
                <a:gd name="connsiteX7" fmla="*/ 627321 w 1786269"/>
                <a:gd name="connsiteY7" fmla="*/ 425303 h 1403498"/>
                <a:gd name="connsiteX8" fmla="*/ 744279 w 1786269"/>
                <a:gd name="connsiteY8" fmla="*/ 1360968 h 1403498"/>
                <a:gd name="connsiteX9" fmla="*/ 797442 w 1786269"/>
                <a:gd name="connsiteY9" fmla="*/ 85061 h 1403498"/>
                <a:gd name="connsiteX10" fmla="*/ 935665 w 1786269"/>
                <a:gd name="connsiteY10" fmla="*/ 1371601 h 1403498"/>
                <a:gd name="connsiteX11" fmla="*/ 978195 w 1786269"/>
                <a:gd name="connsiteY11" fmla="*/ 1 h 1403498"/>
                <a:gd name="connsiteX12" fmla="*/ 1095153 w 1786269"/>
                <a:gd name="connsiteY12" fmla="*/ 1382233 h 1403498"/>
                <a:gd name="connsiteX13" fmla="*/ 1127051 w 1786269"/>
                <a:gd name="connsiteY13" fmla="*/ 202019 h 1403498"/>
                <a:gd name="connsiteX14" fmla="*/ 1244009 w 1786269"/>
                <a:gd name="connsiteY14" fmla="*/ 1392866 h 1403498"/>
                <a:gd name="connsiteX15" fmla="*/ 1297172 w 1786269"/>
                <a:gd name="connsiteY15" fmla="*/ 478466 h 1403498"/>
                <a:gd name="connsiteX16" fmla="*/ 1392865 w 1786269"/>
                <a:gd name="connsiteY16" fmla="*/ 1371600 h 1403498"/>
                <a:gd name="connsiteX17" fmla="*/ 1456660 w 1786269"/>
                <a:gd name="connsiteY17" fmla="*/ 818708 h 1403498"/>
                <a:gd name="connsiteX18" fmla="*/ 1552353 w 1786269"/>
                <a:gd name="connsiteY18" fmla="*/ 1350335 h 1403498"/>
                <a:gd name="connsiteX19" fmla="*/ 1658679 w 1786269"/>
                <a:gd name="connsiteY19" fmla="*/ 1254643 h 1403498"/>
                <a:gd name="connsiteX20" fmla="*/ 1786269 w 1786269"/>
                <a:gd name="connsiteY20" fmla="*/ 1403498 h 1403498"/>
                <a:gd name="connsiteX0" fmla="*/ 0 w 1786269"/>
                <a:gd name="connsiteY0" fmla="*/ 1360968 h 1403498"/>
                <a:gd name="connsiteX1" fmla="*/ 180753 w 1786269"/>
                <a:gd name="connsiteY1" fmla="*/ 1350336 h 1403498"/>
                <a:gd name="connsiteX2" fmla="*/ 361507 w 1786269"/>
                <a:gd name="connsiteY2" fmla="*/ 1137684 h 1403498"/>
                <a:gd name="connsiteX3" fmla="*/ 414669 w 1786269"/>
                <a:gd name="connsiteY3" fmla="*/ 1212111 h 1403498"/>
                <a:gd name="connsiteX4" fmla="*/ 457200 w 1786269"/>
                <a:gd name="connsiteY4" fmla="*/ 1329071 h 1403498"/>
                <a:gd name="connsiteX5" fmla="*/ 520995 w 1786269"/>
                <a:gd name="connsiteY5" fmla="*/ 723015 h 1403498"/>
                <a:gd name="connsiteX6" fmla="*/ 584790 w 1786269"/>
                <a:gd name="connsiteY6" fmla="*/ 1379173 h 1403498"/>
                <a:gd name="connsiteX7" fmla="*/ 627321 w 1786269"/>
                <a:gd name="connsiteY7" fmla="*/ 425303 h 1403498"/>
                <a:gd name="connsiteX8" fmla="*/ 744279 w 1786269"/>
                <a:gd name="connsiteY8" fmla="*/ 1360968 h 1403498"/>
                <a:gd name="connsiteX9" fmla="*/ 797442 w 1786269"/>
                <a:gd name="connsiteY9" fmla="*/ 85061 h 1403498"/>
                <a:gd name="connsiteX10" fmla="*/ 935665 w 1786269"/>
                <a:gd name="connsiteY10" fmla="*/ 1371601 h 1403498"/>
                <a:gd name="connsiteX11" fmla="*/ 978195 w 1786269"/>
                <a:gd name="connsiteY11" fmla="*/ 1 h 1403498"/>
                <a:gd name="connsiteX12" fmla="*/ 1095153 w 1786269"/>
                <a:gd name="connsiteY12" fmla="*/ 1382233 h 1403498"/>
                <a:gd name="connsiteX13" fmla="*/ 1127051 w 1786269"/>
                <a:gd name="connsiteY13" fmla="*/ 202019 h 1403498"/>
                <a:gd name="connsiteX14" fmla="*/ 1244009 w 1786269"/>
                <a:gd name="connsiteY14" fmla="*/ 1392866 h 1403498"/>
                <a:gd name="connsiteX15" fmla="*/ 1297172 w 1786269"/>
                <a:gd name="connsiteY15" fmla="*/ 478466 h 1403498"/>
                <a:gd name="connsiteX16" fmla="*/ 1392865 w 1786269"/>
                <a:gd name="connsiteY16" fmla="*/ 1371600 h 1403498"/>
                <a:gd name="connsiteX17" fmla="*/ 1456660 w 1786269"/>
                <a:gd name="connsiteY17" fmla="*/ 818708 h 1403498"/>
                <a:gd name="connsiteX18" fmla="*/ 1552353 w 1786269"/>
                <a:gd name="connsiteY18" fmla="*/ 1350335 h 1403498"/>
                <a:gd name="connsiteX19" fmla="*/ 1658679 w 1786269"/>
                <a:gd name="connsiteY19" fmla="*/ 1254643 h 1403498"/>
                <a:gd name="connsiteX20" fmla="*/ 1786269 w 1786269"/>
                <a:gd name="connsiteY20" fmla="*/ 1403498 h 1403498"/>
                <a:gd name="connsiteX0" fmla="*/ 0 w 1786269"/>
                <a:gd name="connsiteY0" fmla="*/ 1360968 h 1403498"/>
                <a:gd name="connsiteX1" fmla="*/ 180753 w 1786269"/>
                <a:gd name="connsiteY1" fmla="*/ 1350336 h 1403498"/>
                <a:gd name="connsiteX2" fmla="*/ 361507 w 1786269"/>
                <a:gd name="connsiteY2" fmla="*/ 1137684 h 1403498"/>
                <a:gd name="connsiteX3" fmla="*/ 414669 w 1786269"/>
                <a:gd name="connsiteY3" fmla="*/ 1212111 h 1403498"/>
                <a:gd name="connsiteX4" fmla="*/ 457200 w 1786269"/>
                <a:gd name="connsiteY4" fmla="*/ 1329071 h 1403498"/>
                <a:gd name="connsiteX5" fmla="*/ 520995 w 1786269"/>
                <a:gd name="connsiteY5" fmla="*/ 723015 h 1403498"/>
                <a:gd name="connsiteX6" fmla="*/ 584790 w 1786269"/>
                <a:gd name="connsiteY6" fmla="*/ 1379173 h 1403498"/>
                <a:gd name="connsiteX7" fmla="*/ 627321 w 1786269"/>
                <a:gd name="connsiteY7" fmla="*/ 425303 h 1403498"/>
                <a:gd name="connsiteX8" fmla="*/ 744279 w 1786269"/>
                <a:gd name="connsiteY8" fmla="*/ 1380704 h 1403498"/>
                <a:gd name="connsiteX9" fmla="*/ 797442 w 1786269"/>
                <a:gd name="connsiteY9" fmla="*/ 85061 h 1403498"/>
                <a:gd name="connsiteX10" fmla="*/ 935665 w 1786269"/>
                <a:gd name="connsiteY10" fmla="*/ 1371601 h 1403498"/>
                <a:gd name="connsiteX11" fmla="*/ 978195 w 1786269"/>
                <a:gd name="connsiteY11" fmla="*/ 1 h 1403498"/>
                <a:gd name="connsiteX12" fmla="*/ 1095153 w 1786269"/>
                <a:gd name="connsiteY12" fmla="*/ 1382233 h 1403498"/>
                <a:gd name="connsiteX13" fmla="*/ 1127051 w 1786269"/>
                <a:gd name="connsiteY13" fmla="*/ 202019 h 1403498"/>
                <a:gd name="connsiteX14" fmla="*/ 1244009 w 1786269"/>
                <a:gd name="connsiteY14" fmla="*/ 1392866 h 1403498"/>
                <a:gd name="connsiteX15" fmla="*/ 1297172 w 1786269"/>
                <a:gd name="connsiteY15" fmla="*/ 478466 h 1403498"/>
                <a:gd name="connsiteX16" fmla="*/ 1392865 w 1786269"/>
                <a:gd name="connsiteY16" fmla="*/ 1371600 h 1403498"/>
                <a:gd name="connsiteX17" fmla="*/ 1456660 w 1786269"/>
                <a:gd name="connsiteY17" fmla="*/ 818708 h 1403498"/>
                <a:gd name="connsiteX18" fmla="*/ 1552353 w 1786269"/>
                <a:gd name="connsiteY18" fmla="*/ 1350335 h 1403498"/>
                <a:gd name="connsiteX19" fmla="*/ 1658679 w 1786269"/>
                <a:gd name="connsiteY19" fmla="*/ 1254643 h 1403498"/>
                <a:gd name="connsiteX20" fmla="*/ 1786269 w 1786269"/>
                <a:gd name="connsiteY20" fmla="*/ 1403498 h 1403498"/>
                <a:gd name="connsiteX0" fmla="*/ 0 w 1786269"/>
                <a:gd name="connsiteY0" fmla="*/ 1360968 h 1403498"/>
                <a:gd name="connsiteX1" fmla="*/ 180753 w 1786269"/>
                <a:gd name="connsiteY1" fmla="*/ 1350336 h 1403498"/>
                <a:gd name="connsiteX2" fmla="*/ 361507 w 1786269"/>
                <a:gd name="connsiteY2" fmla="*/ 1137684 h 1403498"/>
                <a:gd name="connsiteX3" fmla="*/ 414669 w 1786269"/>
                <a:gd name="connsiteY3" fmla="*/ 1212111 h 1403498"/>
                <a:gd name="connsiteX4" fmla="*/ 457200 w 1786269"/>
                <a:gd name="connsiteY4" fmla="*/ 1329071 h 1403498"/>
                <a:gd name="connsiteX5" fmla="*/ 520995 w 1786269"/>
                <a:gd name="connsiteY5" fmla="*/ 723015 h 1403498"/>
                <a:gd name="connsiteX6" fmla="*/ 584790 w 1786269"/>
                <a:gd name="connsiteY6" fmla="*/ 1379173 h 1403498"/>
                <a:gd name="connsiteX7" fmla="*/ 627321 w 1786269"/>
                <a:gd name="connsiteY7" fmla="*/ 425303 h 1403498"/>
                <a:gd name="connsiteX8" fmla="*/ 744279 w 1786269"/>
                <a:gd name="connsiteY8" fmla="*/ 1380704 h 1403498"/>
                <a:gd name="connsiteX9" fmla="*/ 797442 w 1786269"/>
                <a:gd name="connsiteY9" fmla="*/ 85061 h 1403498"/>
                <a:gd name="connsiteX10" fmla="*/ 935665 w 1786269"/>
                <a:gd name="connsiteY10" fmla="*/ 1371601 h 1403498"/>
                <a:gd name="connsiteX11" fmla="*/ 978195 w 1786269"/>
                <a:gd name="connsiteY11" fmla="*/ 1 h 1403498"/>
                <a:gd name="connsiteX12" fmla="*/ 1095153 w 1786269"/>
                <a:gd name="connsiteY12" fmla="*/ 1382233 h 1403498"/>
                <a:gd name="connsiteX13" fmla="*/ 1127051 w 1786269"/>
                <a:gd name="connsiteY13" fmla="*/ 202019 h 1403498"/>
                <a:gd name="connsiteX14" fmla="*/ 1244009 w 1786269"/>
                <a:gd name="connsiteY14" fmla="*/ 1379709 h 1403498"/>
                <a:gd name="connsiteX15" fmla="*/ 1297172 w 1786269"/>
                <a:gd name="connsiteY15" fmla="*/ 478466 h 1403498"/>
                <a:gd name="connsiteX16" fmla="*/ 1392865 w 1786269"/>
                <a:gd name="connsiteY16" fmla="*/ 1371600 h 1403498"/>
                <a:gd name="connsiteX17" fmla="*/ 1456660 w 1786269"/>
                <a:gd name="connsiteY17" fmla="*/ 818708 h 1403498"/>
                <a:gd name="connsiteX18" fmla="*/ 1552353 w 1786269"/>
                <a:gd name="connsiteY18" fmla="*/ 1350335 h 1403498"/>
                <a:gd name="connsiteX19" fmla="*/ 1658679 w 1786269"/>
                <a:gd name="connsiteY19" fmla="*/ 1254643 h 1403498"/>
                <a:gd name="connsiteX20" fmla="*/ 1786269 w 1786269"/>
                <a:gd name="connsiteY20" fmla="*/ 1403498 h 1403498"/>
                <a:gd name="connsiteX0" fmla="*/ 0 w 1786269"/>
                <a:gd name="connsiteY0" fmla="*/ 1360968 h 1403498"/>
                <a:gd name="connsiteX1" fmla="*/ 180753 w 1786269"/>
                <a:gd name="connsiteY1" fmla="*/ 1350336 h 1403498"/>
                <a:gd name="connsiteX2" fmla="*/ 361507 w 1786269"/>
                <a:gd name="connsiteY2" fmla="*/ 1137684 h 1403498"/>
                <a:gd name="connsiteX3" fmla="*/ 414669 w 1786269"/>
                <a:gd name="connsiteY3" fmla="*/ 1212111 h 1403498"/>
                <a:gd name="connsiteX4" fmla="*/ 457200 w 1786269"/>
                <a:gd name="connsiteY4" fmla="*/ 1329071 h 1403498"/>
                <a:gd name="connsiteX5" fmla="*/ 520995 w 1786269"/>
                <a:gd name="connsiteY5" fmla="*/ 723015 h 1403498"/>
                <a:gd name="connsiteX6" fmla="*/ 584790 w 1786269"/>
                <a:gd name="connsiteY6" fmla="*/ 1379173 h 1403498"/>
                <a:gd name="connsiteX7" fmla="*/ 627321 w 1786269"/>
                <a:gd name="connsiteY7" fmla="*/ 425303 h 1403498"/>
                <a:gd name="connsiteX8" fmla="*/ 744279 w 1786269"/>
                <a:gd name="connsiteY8" fmla="*/ 1380704 h 1403498"/>
                <a:gd name="connsiteX9" fmla="*/ 797442 w 1786269"/>
                <a:gd name="connsiteY9" fmla="*/ 85061 h 1403498"/>
                <a:gd name="connsiteX10" fmla="*/ 935665 w 1786269"/>
                <a:gd name="connsiteY10" fmla="*/ 1371601 h 1403498"/>
                <a:gd name="connsiteX11" fmla="*/ 978195 w 1786269"/>
                <a:gd name="connsiteY11" fmla="*/ 1 h 1403498"/>
                <a:gd name="connsiteX12" fmla="*/ 1095153 w 1786269"/>
                <a:gd name="connsiteY12" fmla="*/ 1382233 h 1403498"/>
                <a:gd name="connsiteX13" fmla="*/ 1127051 w 1786269"/>
                <a:gd name="connsiteY13" fmla="*/ 202019 h 1403498"/>
                <a:gd name="connsiteX14" fmla="*/ 1244009 w 1786269"/>
                <a:gd name="connsiteY14" fmla="*/ 1379709 h 1403498"/>
                <a:gd name="connsiteX15" fmla="*/ 1297172 w 1786269"/>
                <a:gd name="connsiteY15" fmla="*/ 478466 h 1403498"/>
                <a:gd name="connsiteX16" fmla="*/ 1392865 w 1786269"/>
                <a:gd name="connsiteY16" fmla="*/ 1371600 h 1403498"/>
                <a:gd name="connsiteX17" fmla="*/ 1456660 w 1786269"/>
                <a:gd name="connsiteY17" fmla="*/ 818708 h 1403498"/>
                <a:gd name="connsiteX18" fmla="*/ 1552353 w 1786269"/>
                <a:gd name="connsiteY18" fmla="*/ 1360202 h 1403498"/>
                <a:gd name="connsiteX19" fmla="*/ 1658679 w 1786269"/>
                <a:gd name="connsiteY19" fmla="*/ 1254643 h 1403498"/>
                <a:gd name="connsiteX20" fmla="*/ 1786269 w 1786269"/>
                <a:gd name="connsiteY20" fmla="*/ 1403498 h 1403498"/>
                <a:gd name="connsiteX0" fmla="*/ 0 w 1799426"/>
                <a:gd name="connsiteY0" fmla="*/ 1360968 h 1383001"/>
                <a:gd name="connsiteX1" fmla="*/ 180753 w 1799426"/>
                <a:gd name="connsiteY1" fmla="*/ 1350336 h 1383001"/>
                <a:gd name="connsiteX2" fmla="*/ 361507 w 1799426"/>
                <a:gd name="connsiteY2" fmla="*/ 1137684 h 1383001"/>
                <a:gd name="connsiteX3" fmla="*/ 414669 w 1799426"/>
                <a:gd name="connsiteY3" fmla="*/ 1212111 h 1383001"/>
                <a:gd name="connsiteX4" fmla="*/ 457200 w 1799426"/>
                <a:gd name="connsiteY4" fmla="*/ 1329071 h 1383001"/>
                <a:gd name="connsiteX5" fmla="*/ 520995 w 1799426"/>
                <a:gd name="connsiteY5" fmla="*/ 723015 h 1383001"/>
                <a:gd name="connsiteX6" fmla="*/ 584790 w 1799426"/>
                <a:gd name="connsiteY6" fmla="*/ 1379173 h 1383001"/>
                <a:gd name="connsiteX7" fmla="*/ 627321 w 1799426"/>
                <a:gd name="connsiteY7" fmla="*/ 425303 h 1383001"/>
                <a:gd name="connsiteX8" fmla="*/ 744279 w 1799426"/>
                <a:gd name="connsiteY8" fmla="*/ 1380704 h 1383001"/>
                <a:gd name="connsiteX9" fmla="*/ 797442 w 1799426"/>
                <a:gd name="connsiteY9" fmla="*/ 85061 h 1383001"/>
                <a:gd name="connsiteX10" fmla="*/ 935665 w 1799426"/>
                <a:gd name="connsiteY10" fmla="*/ 1371601 h 1383001"/>
                <a:gd name="connsiteX11" fmla="*/ 978195 w 1799426"/>
                <a:gd name="connsiteY11" fmla="*/ 1 h 1383001"/>
                <a:gd name="connsiteX12" fmla="*/ 1095153 w 1799426"/>
                <a:gd name="connsiteY12" fmla="*/ 1382233 h 1383001"/>
                <a:gd name="connsiteX13" fmla="*/ 1127051 w 1799426"/>
                <a:gd name="connsiteY13" fmla="*/ 202019 h 1383001"/>
                <a:gd name="connsiteX14" fmla="*/ 1244009 w 1799426"/>
                <a:gd name="connsiteY14" fmla="*/ 1379709 h 1383001"/>
                <a:gd name="connsiteX15" fmla="*/ 1297172 w 1799426"/>
                <a:gd name="connsiteY15" fmla="*/ 478466 h 1383001"/>
                <a:gd name="connsiteX16" fmla="*/ 1392865 w 1799426"/>
                <a:gd name="connsiteY16" fmla="*/ 1371600 h 1383001"/>
                <a:gd name="connsiteX17" fmla="*/ 1456660 w 1799426"/>
                <a:gd name="connsiteY17" fmla="*/ 818708 h 1383001"/>
                <a:gd name="connsiteX18" fmla="*/ 1552353 w 1799426"/>
                <a:gd name="connsiteY18" fmla="*/ 1360202 h 1383001"/>
                <a:gd name="connsiteX19" fmla="*/ 1658679 w 1799426"/>
                <a:gd name="connsiteY19" fmla="*/ 1254643 h 1383001"/>
                <a:gd name="connsiteX20" fmla="*/ 1799426 w 1799426"/>
                <a:gd name="connsiteY20" fmla="*/ 1357449 h 1383001"/>
                <a:gd name="connsiteX0" fmla="*/ 0 w 1799426"/>
                <a:gd name="connsiteY0" fmla="*/ 1360968 h 1383001"/>
                <a:gd name="connsiteX1" fmla="*/ 180753 w 1799426"/>
                <a:gd name="connsiteY1" fmla="*/ 1350336 h 1383001"/>
                <a:gd name="connsiteX2" fmla="*/ 361507 w 1799426"/>
                <a:gd name="connsiteY2" fmla="*/ 1137684 h 1383001"/>
                <a:gd name="connsiteX3" fmla="*/ 414669 w 1799426"/>
                <a:gd name="connsiteY3" fmla="*/ 1212111 h 1383001"/>
                <a:gd name="connsiteX4" fmla="*/ 457200 w 1799426"/>
                <a:gd name="connsiteY4" fmla="*/ 1329071 h 1383001"/>
                <a:gd name="connsiteX5" fmla="*/ 520995 w 1799426"/>
                <a:gd name="connsiteY5" fmla="*/ 723015 h 1383001"/>
                <a:gd name="connsiteX6" fmla="*/ 584790 w 1799426"/>
                <a:gd name="connsiteY6" fmla="*/ 1379173 h 1383001"/>
                <a:gd name="connsiteX7" fmla="*/ 627321 w 1799426"/>
                <a:gd name="connsiteY7" fmla="*/ 425303 h 1383001"/>
                <a:gd name="connsiteX8" fmla="*/ 744279 w 1799426"/>
                <a:gd name="connsiteY8" fmla="*/ 1380704 h 1383001"/>
                <a:gd name="connsiteX9" fmla="*/ 797442 w 1799426"/>
                <a:gd name="connsiteY9" fmla="*/ 85061 h 1383001"/>
                <a:gd name="connsiteX10" fmla="*/ 935665 w 1799426"/>
                <a:gd name="connsiteY10" fmla="*/ 1371601 h 1383001"/>
                <a:gd name="connsiteX11" fmla="*/ 978195 w 1799426"/>
                <a:gd name="connsiteY11" fmla="*/ 1 h 1383001"/>
                <a:gd name="connsiteX12" fmla="*/ 1095153 w 1799426"/>
                <a:gd name="connsiteY12" fmla="*/ 1382233 h 1383001"/>
                <a:gd name="connsiteX13" fmla="*/ 1127051 w 1799426"/>
                <a:gd name="connsiteY13" fmla="*/ 202019 h 1383001"/>
                <a:gd name="connsiteX14" fmla="*/ 1244009 w 1799426"/>
                <a:gd name="connsiteY14" fmla="*/ 1379709 h 1383001"/>
                <a:gd name="connsiteX15" fmla="*/ 1297172 w 1799426"/>
                <a:gd name="connsiteY15" fmla="*/ 478466 h 1383001"/>
                <a:gd name="connsiteX16" fmla="*/ 1392865 w 1799426"/>
                <a:gd name="connsiteY16" fmla="*/ 1371600 h 1383001"/>
                <a:gd name="connsiteX17" fmla="*/ 1456660 w 1799426"/>
                <a:gd name="connsiteY17" fmla="*/ 818708 h 1383001"/>
                <a:gd name="connsiteX18" fmla="*/ 1552353 w 1799426"/>
                <a:gd name="connsiteY18" fmla="*/ 1360202 h 1383001"/>
                <a:gd name="connsiteX19" fmla="*/ 1658679 w 1799426"/>
                <a:gd name="connsiteY19" fmla="*/ 1254643 h 1383001"/>
                <a:gd name="connsiteX20" fmla="*/ 1799426 w 1799426"/>
                <a:gd name="connsiteY20" fmla="*/ 1357449 h 1383001"/>
                <a:gd name="connsiteX0" fmla="*/ 0 w 1799426"/>
                <a:gd name="connsiteY0" fmla="*/ 1360968 h 1383001"/>
                <a:gd name="connsiteX1" fmla="*/ 180753 w 1799426"/>
                <a:gd name="connsiteY1" fmla="*/ 1350336 h 1383001"/>
                <a:gd name="connsiteX2" fmla="*/ 361507 w 1799426"/>
                <a:gd name="connsiteY2" fmla="*/ 1137684 h 1383001"/>
                <a:gd name="connsiteX3" fmla="*/ 414669 w 1799426"/>
                <a:gd name="connsiteY3" fmla="*/ 1212111 h 1383001"/>
                <a:gd name="connsiteX4" fmla="*/ 457200 w 1799426"/>
                <a:gd name="connsiteY4" fmla="*/ 1329071 h 1383001"/>
                <a:gd name="connsiteX5" fmla="*/ 520995 w 1799426"/>
                <a:gd name="connsiteY5" fmla="*/ 723015 h 1383001"/>
                <a:gd name="connsiteX6" fmla="*/ 584790 w 1799426"/>
                <a:gd name="connsiteY6" fmla="*/ 1379173 h 1383001"/>
                <a:gd name="connsiteX7" fmla="*/ 627321 w 1799426"/>
                <a:gd name="connsiteY7" fmla="*/ 425303 h 1383001"/>
                <a:gd name="connsiteX8" fmla="*/ 744279 w 1799426"/>
                <a:gd name="connsiteY8" fmla="*/ 1380704 h 1383001"/>
                <a:gd name="connsiteX9" fmla="*/ 797442 w 1799426"/>
                <a:gd name="connsiteY9" fmla="*/ 85061 h 1383001"/>
                <a:gd name="connsiteX10" fmla="*/ 935665 w 1799426"/>
                <a:gd name="connsiteY10" fmla="*/ 1371601 h 1383001"/>
                <a:gd name="connsiteX11" fmla="*/ 978195 w 1799426"/>
                <a:gd name="connsiteY11" fmla="*/ 1 h 1383001"/>
                <a:gd name="connsiteX12" fmla="*/ 1095153 w 1799426"/>
                <a:gd name="connsiteY12" fmla="*/ 1382233 h 1383001"/>
                <a:gd name="connsiteX13" fmla="*/ 1127051 w 1799426"/>
                <a:gd name="connsiteY13" fmla="*/ 202019 h 1383001"/>
                <a:gd name="connsiteX14" fmla="*/ 1244009 w 1799426"/>
                <a:gd name="connsiteY14" fmla="*/ 1379709 h 1383001"/>
                <a:gd name="connsiteX15" fmla="*/ 1297172 w 1799426"/>
                <a:gd name="connsiteY15" fmla="*/ 478466 h 1383001"/>
                <a:gd name="connsiteX16" fmla="*/ 1392865 w 1799426"/>
                <a:gd name="connsiteY16" fmla="*/ 1371600 h 1383001"/>
                <a:gd name="connsiteX17" fmla="*/ 1456660 w 1799426"/>
                <a:gd name="connsiteY17" fmla="*/ 818708 h 1383001"/>
                <a:gd name="connsiteX18" fmla="*/ 1552353 w 1799426"/>
                <a:gd name="connsiteY18" fmla="*/ 1360202 h 1383001"/>
                <a:gd name="connsiteX19" fmla="*/ 1658679 w 1799426"/>
                <a:gd name="connsiteY19" fmla="*/ 1254643 h 1383001"/>
                <a:gd name="connsiteX20" fmla="*/ 1799426 w 1799426"/>
                <a:gd name="connsiteY20" fmla="*/ 1357449 h 1383001"/>
                <a:gd name="connsiteX0" fmla="*/ 0 w 1799426"/>
                <a:gd name="connsiteY0" fmla="*/ 1360968 h 1383001"/>
                <a:gd name="connsiteX1" fmla="*/ 180753 w 1799426"/>
                <a:gd name="connsiteY1" fmla="*/ 1350336 h 1383001"/>
                <a:gd name="connsiteX2" fmla="*/ 361507 w 1799426"/>
                <a:gd name="connsiteY2" fmla="*/ 1137684 h 1383001"/>
                <a:gd name="connsiteX3" fmla="*/ 414669 w 1799426"/>
                <a:gd name="connsiteY3" fmla="*/ 1212111 h 1383001"/>
                <a:gd name="connsiteX4" fmla="*/ 457200 w 1799426"/>
                <a:gd name="connsiteY4" fmla="*/ 1329071 h 1383001"/>
                <a:gd name="connsiteX5" fmla="*/ 520995 w 1799426"/>
                <a:gd name="connsiteY5" fmla="*/ 723015 h 1383001"/>
                <a:gd name="connsiteX6" fmla="*/ 584790 w 1799426"/>
                <a:gd name="connsiteY6" fmla="*/ 1379173 h 1383001"/>
                <a:gd name="connsiteX7" fmla="*/ 627321 w 1799426"/>
                <a:gd name="connsiteY7" fmla="*/ 425303 h 1383001"/>
                <a:gd name="connsiteX8" fmla="*/ 744279 w 1799426"/>
                <a:gd name="connsiteY8" fmla="*/ 1380704 h 1383001"/>
                <a:gd name="connsiteX9" fmla="*/ 797442 w 1799426"/>
                <a:gd name="connsiteY9" fmla="*/ 85061 h 1383001"/>
                <a:gd name="connsiteX10" fmla="*/ 935665 w 1799426"/>
                <a:gd name="connsiteY10" fmla="*/ 1371601 h 1383001"/>
                <a:gd name="connsiteX11" fmla="*/ 978195 w 1799426"/>
                <a:gd name="connsiteY11" fmla="*/ 1 h 1383001"/>
                <a:gd name="connsiteX12" fmla="*/ 1095153 w 1799426"/>
                <a:gd name="connsiteY12" fmla="*/ 1382233 h 1383001"/>
                <a:gd name="connsiteX13" fmla="*/ 1127051 w 1799426"/>
                <a:gd name="connsiteY13" fmla="*/ 202019 h 1383001"/>
                <a:gd name="connsiteX14" fmla="*/ 1244009 w 1799426"/>
                <a:gd name="connsiteY14" fmla="*/ 1379709 h 1383001"/>
                <a:gd name="connsiteX15" fmla="*/ 1297172 w 1799426"/>
                <a:gd name="connsiteY15" fmla="*/ 478466 h 1383001"/>
                <a:gd name="connsiteX16" fmla="*/ 1392865 w 1799426"/>
                <a:gd name="connsiteY16" fmla="*/ 1371600 h 1383001"/>
                <a:gd name="connsiteX17" fmla="*/ 1456660 w 1799426"/>
                <a:gd name="connsiteY17" fmla="*/ 818708 h 1383001"/>
                <a:gd name="connsiteX18" fmla="*/ 1552353 w 1799426"/>
                <a:gd name="connsiteY18" fmla="*/ 1360202 h 1383001"/>
                <a:gd name="connsiteX19" fmla="*/ 1658679 w 1799426"/>
                <a:gd name="connsiteY19" fmla="*/ 1254643 h 1383001"/>
                <a:gd name="connsiteX20" fmla="*/ 1799426 w 1799426"/>
                <a:gd name="connsiteY20" fmla="*/ 1357449 h 1383001"/>
                <a:gd name="connsiteX0" fmla="*/ 0 w 1799426"/>
                <a:gd name="connsiteY0" fmla="*/ 1360968 h 1383001"/>
                <a:gd name="connsiteX1" fmla="*/ 180753 w 1799426"/>
                <a:gd name="connsiteY1" fmla="*/ 1350336 h 1383001"/>
                <a:gd name="connsiteX2" fmla="*/ 361507 w 1799426"/>
                <a:gd name="connsiteY2" fmla="*/ 1137684 h 1383001"/>
                <a:gd name="connsiteX3" fmla="*/ 414669 w 1799426"/>
                <a:gd name="connsiteY3" fmla="*/ 1202243 h 1383001"/>
                <a:gd name="connsiteX4" fmla="*/ 457200 w 1799426"/>
                <a:gd name="connsiteY4" fmla="*/ 1329071 h 1383001"/>
                <a:gd name="connsiteX5" fmla="*/ 520995 w 1799426"/>
                <a:gd name="connsiteY5" fmla="*/ 723015 h 1383001"/>
                <a:gd name="connsiteX6" fmla="*/ 584790 w 1799426"/>
                <a:gd name="connsiteY6" fmla="*/ 1379173 h 1383001"/>
                <a:gd name="connsiteX7" fmla="*/ 627321 w 1799426"/>
                <a:gd name="connsiteY7" fmla="*/ 425303 h 1383001"/>
                <a:gd name="connsiteX8" fmla="*/ 744279 w 1799426"/>
                <a:gd name="connsiteY8" fmla="*/ 1380704 h 1383001"/>
                <a:gd name="connsiteX9" fmla="*/ 797442 w 1799426"/>
                <a:gd name="connsiteY9" fmla="*/ 85061 h 1383001"/>
                <a:gd name="connsiteX10" fmla="*/ 935665 w 1799426"/>
                <a:gd name="connsiteY10" fmla="*/ 1371601 h 1383001"/>
                <a:gd name="connsiteX11" fmla="*/ 978195 w 1799426"/>
                <a:gd name="connsiteY11" fmla="*/ 1 h 1383001"/>
                <a:gd name="connsiteX12" fmla="*/ 1095153 w 1799426"/>
                <a:gd name="connsiteY12" fmla="*/ 1382233 h 1383001"/>
                <a:gd name="connsiteX13" fmla="*/ 1127051 w 1799426"/>
                <a:gd name="connsiteY13" fmla="*/ 202019 h 1383001"/>
                <a:gd name="connsiteX14" fmla="*/ 1244009 w 1799426"/>
                <a:gd name="connsiteY14" fmla="*/ 1379709 h 1383001"/>
                <a:gd name="connsiteX15" fmla="*/ 1297172 w 1799426"/>
                <a:gd name="connsiteY15" fmla="*/ 478466 h 1383001"/>
                <a:gd name="connsiteX16" fmla="*/ 1392865 w 1799426"/>
                <a:gd name="connsiteY16" fmla="*/ 1371600 h 1383001"/>
                <a:gd name="connsiteX17" fmla="*/ 1456660 w 1799426"/>
                <a:gd name="connsiteY17" fmla="*/ 818708 h 1383001"/>
                <a:gd name="connsiteX18" fmla="*/ 1552353 w 1799426"/>
                <a:gd name="connsiteY18" fmla="*/ 1360202 h 1383001"/>
                <a:gd name="connsiteX19" fmla="*/ 1658679 w 1799426"/>
                <a:gd name="connsiteY19" fmla="*/ 1254643 h 1383001"/>
                <a:gd name="connsiteX20" fmla="*/ 1799426 w 1799426"/>
                <a:gd name="connsiteY20" fmla="*/ 1357449 h 1383001"/>
                <a:gd name="connsiteX0" fmla="*/ 0 w 1799426"/>
                <a:gd name="connsiteY0" fmla="*/ 1360968 h 1383567"/>
                <a:gd name="connsiteX1" fmla="*/ 180753 w 1799426"/>
                <a:gd name="connsiteY1" fmla="*/ 1350336 h 1383567"/>
                <a:gd name="connsiteX2" fmla="*/ 361507 w 1799426"/>
                <a:gd name="connsiteY2" fmla="*/ 1137684 h 1383567"/>
                <a:gd name="connsiteX3" fmla="*/ 414669 w 1799426"/>
                <a:gd name="connsiteY3" fmla="*/ 1202243 h 1383567"/>
                <a:gd name="connsiteX4" fmla="*/ 440754 w 1799426"/>
                <a:gd name="connsiteY4" fmla="*/ 1365253 h 1383567"/>
                <a:gd name="connsiteX5" fmla="*/ 520995 w 1799426"/>
                <a:gd name="connsiteY5" fmla="*/ 723015 h 1383567"/>
                <a:gd name="connsiteX6" fmla="*/ 584790 w 1799426"/>
                <a:gd name="connsiteY6" fmla="*/ 1379173 h 1383567"/>
                <a:gd name="connsiteX7" fmla="*/ 627321 w 1799426"/>
                <a:gd name="connsiteY7" fmla="*/ 425303 h 1383567"/>
                <a:gd name="connsiteX8" fmla="*/ 744279 w 1799426"/>
                <a:gd name="connsiteY8" fmla="*/ 1380704 h 1383567"/>
                <a:gd name="connsiteX9" fmla="*/ 797442 w 1799426"/>
                <a:gd name="connsiteY9" fmla="*/ 85061 h 1383567"/>
                <a:gd name="connsiteX10" fmla="*/ 935665 w 1799426"/>
                <a:gd name="connsiteY10" fmla="*/ 1371601 h 1383567"/>
                <a:gd name="connsiteX11" fmla="*/ 978195 w 1799426"/>
                <a:gd name="connsiteY11" fmla="*/ 1 h 1383567"/>
                <a:gd name="connsiteX12" fmla="*/ 1095153 w 1799426"/>
                <a:gd name="connsiteY12" fmla="*/ 1382233 h 1383567"/>
                <a:gd name="connsiteX13" fmla="*/ 1127051 w 1799426"/>
                <a:gd name="connsiteY13" fmla="*/ 202019 h 1383567"/>
                <a:gd name="connsiteX14" fmla="*/ 1244009 w 1799426"/>
                <a:gd name="connsiteY14" fmla="*/ 1379709 h 1383567"/>
                <a:gd name="connsiteX15" fmla="*/ 1297172 w 1799426"/>
                <a:gd name="connsiteY15" fmla="*/ 478466 h 1383567"/>
                <a:gd name="connsiteX16" fmla="*/ 1392865 w 1799426"/>
                <a:gd name="connsiteY16" fmla="*/ 1371600 h 1383567"/>
                <a:gd name="connsiteX17" fmla="*/ 1456660 w 1799426"/>
                <a:gd name="connsiteY17" fmla="*/ 818708 h 1383567"/>
                <a:gd name="connsiteX18" fmla="*/ 1552353 w 1799426"/>
                <a:gd name="connsiteY18" fmla="*/ 1360202 h 1383567"/>
                <a:gd name="connsiteX19" fmla="*/ 1658679 w 1799426"/>
                <a:gd name="connsiteY19" fmla="*/ 1254643 h 1383567"/>
                <a:gd name="connsiteX20" fmla="*/ 1799426 w 1799426"/>
                <a:gd name="connsiteY20" fmla="*/ 1357449 h 1383567"/>
                <a:gd name="connsiteX0" fmla="*/ 0 w 1799426"/>
                <a:gd name="connsiteY0" fmla="*/ 1360968 h 1383001"/>
                <a:gd name="connsiteX1" fmla="*/ 180753 w 1799426"/>
                <a:gd name="connsiteY1" fmla="*/ 1350336 h 1383001"/>
                <a:gd name="connsiteX2" fmla="*/ 361507 w 1799426"/>
                <a:gd name="connsiteY2" fmla="*/ 1137684 h 1383001"/>
                <a:gd name="connsiteX3" fmla="*/ 414669 w 1799426"/>
                <a:gd name="connsiteY3" fmla="*/ 1202243 h 1383001"/>
                <a:gd name="connsiteX4" fmla="*/ 440754 w 1799426"/>
                <a:gd name="connsiteY4" fmla="*/ 1365253 h 1383001"/>
                <a:gd name="connsiteX5" fmla="*/ 520995 w 1799426"/>
                <a:gd name="connsiteY5" fmla="*/ 723015 h 1383001"/>
                <a:gd name="connsiteX6" fmla="*/ 584790 w 1799426"/>
                <a:gd name="connsiteY6" fmla="*/ 1379173 h 1383001"/>
                <a:gd name="connsiteX7" fmla="*/ 627321 w 1799426"/>
                <a:gd name="connsiteY7" fmla="*/ 425303 h 1383001"/>
                <a:gd name="connsiteX8" fmla="*/ 744279 w 1799426"/>
                <a:gd name="connsiteY8" fmla="*/ 1380704 h 1383001"/>
                <a:gd name="connsiteX9" fmla="*/ 797442 w 1799426"/>
                <a:gd name="connsiteY9" fmla="*/ 85061 h 1383001"/>
                <a:gd name="connsiteX10" fmla="*/ 935665 w 1799426"/>
                <a:gd name="connsiteY10" fmla="*/ 1371601 h 1383001"/>
                <a:gd name="connsiteX11" fmla="*/ 978195 w 1799426"/>
                <a:gd name="connsiteY11" fmla="*/ 1 h 1383001"/>
                <a:gd name="connsiteX12" fmla="*/ 1095153 w 1799426"/>
                <a:gd name="connsiteY12" fmla="*/ 1382233 h 1383001"/>
                <a:gd name="connsiteX13" fmla="*/ 1127051 w 1799426"/>
                <a:gd name="connsiteY13" fmla="*/ 202019 h 1383001"/>
                <a:gd name="connsiteX14" fmla="*/ 1244009 w 1799426"/>
                <a:gd name="connsiteY14" fmla="*/ 1379709 h 1383001"/>
                <a:gd name="connsiteX15" fmla="*/ 1297172 w 1799426"/>
                <a:gd name="connsiteY15" fmla="*/ 478466 h 1383001"/>
                <a:gd name="connsiteX16" fmla="*/ 1392865 w 1799426"/>
                <a:gd name="connsiteY16" fmla="*/ 1371600 h 1383001"/>
                <a:gd name="connsiteX17" fmla="*/ 1456660 w 1799426"/>
                <a:gd name="connsiteY17" fmla="*/ 818708 h 1383001"/>
                <a:gd name="connsiteX18" fmla="*/ 1552353 w 1799426"/>
                <a:gd name="connsiteY18" fmla="*/ 1360202 h 1383001"/>
                <a:gd name="connsiteX19" fmla="*/ 1658679 w 1799426"/>
                <a:gd name="connsiteY19" fmla="*/ 1254643 h 1383001"/>
                <a:gd name="connsiteX20" fmla="*/ 1799426 w 1799426"/>
                <a:gd name="connsiteY20" fmla="*/ 1357449 h 138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9426" h="1383001">
                  <a:moveTo>
                    <a:pt x="0" y="1360968"/>
                  </a:moveTo>
                  <a:cubicBezTo>
                    <a:pt x="60251" y="1371601"/>
                    <a:pt x="51429" y="1351368"/>
                    <a:pt x="180753" y="1350336"/>
                  </a:cubicBezTo>
                  <a:cubicBezTo>
                    <a:pt x="310077" y="1349304"/>
                    <a:pt x="322521" y="1162366"/>
                    <a:pt x="361507" y="1137684"/>
                  </a:cubicBezTo>
                  <a:cubicBezTo>
                    <a:pt x="400493" y="1113002"/>
                    <a:pt x="401461" y="1164315"/>
                    <a:pt x="414669" y="1202243"/>
                  </a:cubicBezTo>
                  <a:cubicBezTo>
                    <a:pt x="427877" y="1240171"/>
                    <a:pt x="403298" y="1369473"/>
                    <a:pt x="440754" y="1365253"/>
                  </a:cubicBezTo>
                  <a:cubicBezTo>
                    <a:pt x="478210" y="1361033"/>
                    <a:pt x="496989" y="720695"/>
                    <a:pt x="520995" y="723015"/>
                  </a:cubicBezTo>
                  <a:cubicBezTo>
                    <a:pt x="545001" y="725335"/>
                    <a:pt x="567069" y="1428791"/>
                    <a:pt x="584790" y="1379173"/>
                  </a:cubicBezTo>
                  <a:cubicBezTo>
                    <a:pt x="602511" y="1329555"/>
                    <a:pt x="600740" y="425048"/>
                    <a:pt x="627321" y="425303"/>
                  </a:cubicBezTo>
                  <a:cubicBezTo>
                    <a:pt x="653902" y="425558"/>
                    <a:pt x="715926" y="1437411"/>
                    <a:pt x="744279" y="1380704"/>
                  </a:cubicBezTo>
                  <a:cubicBezTo>
                    <a:pt x="772633" y="1323997"/>
                    <a:pt x="765544" y="86578"/>
                    <a:pt x="797442" y="85061"/>
                  </a:cubicBezTo>
                  <a:cubicBezTo>
                    <a:pt x="829340" y="83544"/>
                    <a:pt x="905540" y="1385778"/>
                    <a:pt x="935665" y="1371601"/>
                  </a:cubicBezTo>
                  <a:cubicBezTo>
                    <a:pt x="965790" y="1357424"/>
                    <a:pt x="951614" y="-1771"/>
                    <a:pt x="978195" y="1"/>
                  </a:cubicBezTo>
                  <a:cubicBezTo>
                    <a:pt x="1004776" y="1773"/>
                    <a:pt x="1070344" y="1348563"/>
                    <a:pt x="1095153" y="1382233"/>
                  </a:cubicBezTo>
                  <a:cubicBezTo>
                    <a:pt x="1119962" y="1415903"/>
                    <a:pt x="1102242" y="202440"/>
                    <a:pt x="1127051" y="202019"/>
                  </a:cubicBezTo>
                  <a:cubicBezTo>
                    <a:pt x="1151860" y="201598"/>
                    <a:pt x="1215656" y="1333635"/>
                    <a:pt x="1244009" y="1379709"/>
                  </a:cubicBezTo>
                  <a:cubicBezTo>
                    <a:pt x="1272362" y="1425783"/>
                    <a:pt x="1272363" y="479817"/>
                    <a:pt x="1297172" y="478466"/>
                  </a:cubicBezTo>
                  <a:cubicBezTo>
                    <a:pt x="1321981" y="477115"/>
                    <a:pt x="1366284" y="1314893"/>
                    <a:pt x="1392865" y="1371600"/>
                  </a:cubicBezTo>
                  <a:cubicBezTo>
                    <a:pt x="1419446" y="1428307"/>
                    <a:pt x="1430079" y="820608"/>
                    <a:pt x="1456660" y="818708"/>
                  </a:cubicBezTo>
                  <a:cubicBezTo>
                    <a:pt x="1483241" y="816808"/>
                    <a:pt x="1518683" y="1287546"/>
                    <a:pt x="1552353" y="1360202"/>
                  </a:cubicBezTo>
                  <a:cubicBezTo>
                    <a:pt x="1586023" y="1432858"/>
                    <a:pt x="1617500" y="1255102"/>
                    <a:pt x="1658679" y="1254643"/>
                  </a:cubicBezTo>
                  <a:cubicBezTo>
                    <a:pt x="1699858" y="1254184"/>
                    <a:pt x="1695918" y="1322491"/>
                    <a:pt x="1799426" y="1357449"/>
                  </a:cubicBezTo>
                </a:path>
              </a:pathLst>
            </a:custGeom>
            <a:noFill/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75082" y="6237312"/>
              <a:ext cx="28428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Absorption Spectrum</a:t>
              </a:r>
              <a:endParaRPr lang="en-US" sz="2400" dirty="0"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1169" y="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7605"/>
                </a:solidFill>
              </a:rPr>
              <a:t>PE surfaces</a:t>
            </a:r>
            <a:endParaRPr lang="en-US" dirty="0">
              <a:solidFill>
                <a:srgbClr val="FF760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1484784"/>
            <a:ext cx="155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ym typeface="Symbol"/>
              </a:rPr>
              <a:t> motion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998832" y="1499103"/>
            <a:ext cx="1108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parallel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508104" y="764704"/>
            <a:ext cx="3428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Heller, Ann Rev </a:t>
            </a:r>
            <a:r>
              <a:rPr lang="en-US" dirty="0" err="1" smtClean="0"/>
              <a:t>Phys</a:t>
            </a:r>
            <a:r>
              <a:rPr lang="en-US" dirty="0" smtClean="0"/>
              <a:t> </a:t>
            </a:r>
            <a:r>
              <a:rPr lang="en-US" dirty="0" err="1" smtClean="0"/>
              <a:t>Chem</a:t>
            </a:r>
            <a:r>
              <a:rPr lang="en-US" dirty="0" smtClean="0"/>
              <a:t> 1986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961847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3356992"/>
            <a:ext cx="4032448" cy="35086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VUV absorption spectra of OCS by </a:t>
            </a:r>
            <a:r>
              <a:rPr lang="en-US" dirty="0" err="1"/>
              <a:t>Vaida</a:t>
            </a:r>
            <a:endParaRPr lang="en-US" dirty="0"/>
          </a:p>
          <a:p>
            <a:r>
              <a:rPr lang="en-US" dirty="0"/>
              <a:t>static and </a:t>
            </a:r>
            <a:r>
              <a:rPr lang="en-US" dirty="0" smtClean="0"/>
              <a:t>jet-cooled</a:t>
            </a:r>
          </a:p>
          <a:p>
            <a:endParaRPr lang="en-US" dirty="0"/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Position of origin </a:t>
            </a:r>
            <a:r>
              <a:rPr lang="en-US" sz="2000" b="1" dirty="0">
                <a:solidFill>
                  <a:srgbClr val="FF0000"/>
                </a:solidFill>
              </a:rPr>
              <a:t>band</a:t>
            </a:r>
            <a:r>
              <a:rPr lang="en-US" sz="2000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3059832" y="1772816"/>
            <a:ext cx="288032" cy="4176464"/>
          </a:xfrm>
          <a:prstGeom prst="rect">
            <a:avLst/>
          </a:prstGeom>
          <a:solidFill>
            <a:srgbClr val="FF7605">
              <a:alpha val="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76256" y="1753243"/>
            <a:ext cx="288032" cy="739653"/>
          </a:xfrm>
          <a:prstGeom prst="rect">
            <a:avLst/>
          </a:prstGeom>
          <a:solidFill>
            <a:srgbClr val="FF7605">
              <a:alpha val="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71499" y="1040903"/>
            <a:ext cx="111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jet cooled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040903"/>
            <a:ext cx="1371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Room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temperature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87552" y="5377780"/>
            <a:ext cx="3784848" cy="1143000"/>
          </a:xfrm>
        </p:spPr>
        <p:txBody>
          <a:bodyPr/>
          <a:lstStyle/>
          <a:p>
            <a:pPr algn="r"/>
            <a:r>
              <a:rPr lang="en-US" sz="6000" dirty="0" smtClean="0">
                <a:solidFill>
                  <a:srgbClr val="FF7605"/>
                </a:solidFill>
              </a:rPr>
              <a:t>OCS absorption </a:t>
            </a:r>
            <a:endParaRPr lang="en-US" sz="6000" dirty="0">
              <a:solidFill>
                <a:srgbClr val="FF76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336" y="7936"/>
            <a:ext cx="7239000" cy="972791"/>
          </a:xfrm>
        </p:spPr>
        <p:txBody>
          <a:bodyPr/>
          <a:lstStyle/>
          <a:p>
            <a:r>
              <a:rPr lang="en-US" dirty="0" smtClean="0">
                <a:solidFill>
                  <a:srgbClr val="FF7605"/>
                </a:solidFill>
              </a:rPr>
              <a:t>coworkers</a:t>
            </a:r>
            <a:endParaRPr lang="en-US" dirty="0">
              <a:solidFill>
                <a:srgbClr val="FF7605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9" t="9561" r="9234" b="18346"/>
          <a:stretch/>
        </p:blipFill>
        <p:spPr>
          <a:xfrm>
            <a:off x="1584598" y="1101725"/>
            <a:ext cx="1619250" cy="1798638"/>
          </a:xfrm>
        </p:spPr>
      </p:pic>
      <p:sp>
        <p:nvSpPr>
          <p:cNvPr id="5" name="AutoShape 2" descr="data:image/jpeg;base64,/9j/4AAQSkZJRgABAQAAAQABAAD/2wCEAAkGBxQSEhUUEhQWFBUXFxwWGBgXFxgXFxUWFRgYFhwVFBYYHCgiGBolHBcVIjEhJSkrLi4uGB81ODMsNygtLisBCgoKDg0OGxAQGyskICQsLC80MiwsLCwsLCwsLCwsLCwsLCwsNywsLCwsNCwsLCwsLCwsLCwsLCwsLCwsLCwsLP/AABEIAKAAeAMBIgACEQEDEQH/xAAcAAABBAMBAAAAAAAAAAAAAAAFAAQGBwECAwj/xAA/EAABAwIEBAIHBQYFBQAAAAABAAIDBBEFEiExBkFRYXGRBxMiMoGh8BRCscHRIyRSYoLhCBVysvEzNENzg//EABkBAAMBAQEAAAAAAAAAAAAAAAADBAIBBf/EACYRAAICAgEEAQQDAAAAAAAAAAABAhEDITEEEkFRoWGxwfATIjL/2gAMAwEAAhEDEQA/ALoSSWV0DCykkgBLBKwSqz489KLKZz4KQNkmGjpCbsjPQNHvvHiAEAWJXV8cLS6WRsbQCbucBoN7A7/BQXF/TDQQEBomn6mNoDR8XkX+CojGcUkqpTLO8yPO7nanTkOQHgm4cDsLaac1w7RdzPThSE/9tU2vv+yPyzKQ4F6TcPqnBglMLzoGzgMvfo+5afNebHtPl5fBaO+v+LLls72nscO59fn3BWwK8wcGceVWHOAY71sG7oHk5f8A5u19WfDTsvQXCnFFPiEXrad21g9jrCSInk8fgRoV1M41QdWVqCsrpwSSSSAEspJIAS1KyVCvSbxaaKERxX+0TNdlcP8AxMGjpT31sB1v0QBFvSjx+RI6jpXbHLNICQc2oMQPbn3VUfY3G2UWba+3yUp4R4ZE8ge4ewL2G5P8xPMn8SpZh/B13OfIdXE2byA5BYeRJ0PjhbVlXx4S53IknoNgtn4FJyBHW+iuumwFkY2uTz/QLnUUDegSpZn6HR6ePspD/J3dz9fJanBXnYfJXHJhrLbWTSTD2t5JbzMaumiVHJhMg5fXdb4Njk9DO2aF3q5G9vZe3csePvNNlZFRRNugGO4E2VnRw2KI597OZOl1ou7gzimLEYBNF7LgcskZPtRvtex6g62PMKQgrzH6NuIzh9cwynLE8+pm6ZTbK8/6XG/gSvTQVaZ57VG6SSS6cNkklhAGF5s4xx019XK9h9l0nqo//WLsB8CAXf1K/uKaoxUdQ9vvNifbxIt+a864RQBhjPYEnuAbDyPzXUnQLkt/BqNkUbWsFgGgfJFmCyGYPJmjaUVa26k8noGXFMZmJ+6MrjJEhoE6BZYh9UEZfChtTAkyTKItAKoQ96MVcNkHm0SqHNkH4upA2QOGzrg+K9AejDGHVWHQvkN3svC4ndxiOUE+IsqO4sGZrfFWL6AKwugq4ifZZKx7e3rWuzfNgV+F6R5XUqpMtkJLASTiY6LBWVgoAiPpRqjHhs5BsXZWj4uH5AqhsNmfLMxrL3J0+Nv7K8vS013+WykC4aWl+lyGXIcR4Xuqh9GEkbKh8kmojjtYe07M46WHMWB15aIk6iagrkWth0IgiGc6NF3HohddxtHHqGk9AjbhDO0Bwzt94g3y6aC9tCUxrsXpoWEtYwW+9f6v8AkRXspnLwAafjuWV1mxAA7akk9jpopThGLGVuosVB67ihjpCGRtsN7HX43H5ozh+LNY0Pc15a42GUXt/q10+exRK0bik0SermaBpodvHv8AXRRXFsfZHfcrPEmMZWZ/VSNaBe5t+CjrnRANc90ji4ZiC0Ma2/IFxufFYScmb/yhtW8ZNJ9wgX3Bv5pRYzFMQ0GxO1+Z6J499G0D2Ge1e1y0k23GoAuNPNDqqhp5LhvsHsLHsUThH0GPJL3YK4sBDWu5Xt8VPP8AD5a1cba5odfhLp9dVGccor0j85+4TrobtFwbd1LP8PY/d6s9ZmDyjPP4reER1PNryW0Ekgknkp0KwVstSgCNyOfNPNG4tMbQG5C2+YEa3Pe9lXXo2oWCare1gjyu9WGjXKHFxy97ZQFaL6bJM94++B5hQDgNlp8Qvv8AadR0NnG3zSN07/dlrp9tcV+A3XYYHttqOzRbdDGYSxocBHmzCxN9XDo4X2U0igDh+qbz0jR0XKa4D+reyAs4YJu1kYiYfeub3G9so336o1hvDYJaMxyM1dsA7nlAHPv0R0uYDl942vb9U8g20FuiNvk23S0Rni2nbIxzHbEeSgTaA5xcAkWHQggWuCOtlYXE4sCohHMMwuN+vNJ75Rk6KFCMoJsZVeGse8ve12a+Y3uQeRuBoeSZPw8Z7xl3hY5Rfe3RTiOnDhYrnJStbstvI/Iv+GN6Iji+HF0FyLSljyHfes1uUAk7t97RGvQrisdLCIJAc9TLna4EEC7Q1oI800xV2Vkh/kd/tKY+iSidPLTdI3esJ6NYb/jYIhOTWvZieKF79Mv8JJJKs846LUrZYKAGVay478lDMMwuSCrq3uH7OdzJWHT3i0h7fEGx/qCnUoQjE3N0u4XvoOt0vIPxO1Q2jn0QLGMUINhqenVFpGoYyiDZXvcL7AeBvf8AJId8FUGlsdYTSljc7jd7te2vJOoMTcHWfFkHUODm/HQWTaarjYLyPDb8iQPkmU9dG8EMe0nx0TEkjNyluhhxnirW3JIGvz6Ac1Ep8TZJHlYDfcEi1j1RPGMPjJu5zcw55r69ghrYWi4BB+uSTKO7Hwk0qJBhlddovvsVmuqbboRh7rH8+q64hdzsvb8UMEwVxFU/u8p/lIHi6w/NWl6NuGPsFGxjx+2eA6XsTqI/AX81CsApWOqoGuGZokabH+JpuD5gFW81NwJUS9VJ2vqjoEkgkqCM7LBWVgoA5PQnG8whkMbQ5+XQHS5vzKLPTGvALHX6LoAMPvey41rM4sNDsSudQ7Kb8isxy2UrLUa0mDQMb/0mE3vmLQXEncknW6b4oYgNQy+2oFwih2uOSY4hRtfq7VaTaNKRGarD6cgkNDjzOY7+aAnCY3P0YNOhIt8QplUUbBf2Rr2QuoYGA5R/ZLnIojJtU0D6SAMNrkjvrp0WktQMznHb8gmlRUWKM8GYL9rmu8XhiIL+j3biPv1PbxWUnJi5SUUyXcG8OhjWVEmb1jhmDT7rA7Y23Lsp+amLVzauoVkYqKpHnTm5O2ZSSSXTJ2WCldauKANHlMK8+yU8kKHV7vZ8Sh8HY7aAdezRC2TW8OaNVAQientsprLaFHieTR2yzU4sw2DSPrqh9W24/JAqlpF8ri3tuFq7RjhkkxCrbkuVD8QxPoUxrJpNjJcdLIb+Ky4o0psdh5edNzoPFXzhGHMp4mRMFg0fEuPvOPUkql+GaXPPC3rI3yuCr1Zut4fIvqNUjqwLdatWyeTGEkkkAdSU3q6lsbS57g1o5k2UTxrjT2HfZgCANZHdv4WfqoNDXPmIkmcXucfvG+XUEN7BbWNvk5ZIMf4/kk9bHQR2ERtLUzD2GOvbJHHvI/fnon+CMkDQ6aR0kjxmc5x2vs0AaNHYKG4jUEtew7SPDz2c0EHzFvJWDEza3ID8FJlclLtZ6WPHCOCM1zJv4rXz9jrIE0lYnbzouD0s4CqqnugeIUalkjQUKxCHQosKsgtZSJiYtUfxCHVCi3VZcjUYB3gljftcWYgAXdckAaNPM9yrfYvPOLMzROG9tbHnbWy4YFxBU0xBhme0aaXLmkHqw6J2CWmhPUwbaZ6TaVsq/wCFPSTFMBHV2gl5OF/VSdwfuHsfNT1jgQCCCDsRqD4FUEjVGyytVlBwpaapAtY6k/V03extyW7OGo/RKpLUzbYbOVRk6vfmBa7fr1HXxCnXDeONnaGOIErRa38YH3m/ooCdR+m/iFwdIRbtqHDTwPZKyYlNfU3DI4a8FtyFcXlQzDuL3tAbMM4/iHvf1Dmj9JjMMo9mRt+hNj81DPFKPKLIZIy4YReUIrpCE9knHIoVXzXShqI/iE5J0HxKHOZbdFZ28ygstW0uJJFguVfBq65OOJOtGep0HxQqJtrW5C3kE4rKn1h00aFpGProP7qrFicVsmy5VJ0jORG8Cx2ppT+7yFo5sPtRu/pOx8EMYuoanJCWWrw56RoZrMqW+ok2zXvG747s+PmkquLbpLtGe1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hQWFBUXFxwWGBgXFxgXFxUWFRgYFhwVFBYYHCgiGBolHBcVIjEhJSkrLi4uGB81ODMsNygtLisBCgoKDg0OGxAQGyskICQsLC80MiwsLCwsLCwsLCwsLCwsLCwsNywsLCwsNCwsLCwsLCwsLCwsLCwsLCwsLCwsLP/AABEIAKAAeAMBIgACEQEDEQH/xAAcAAABBAMBAAAAAAAAAAAAAAAFAAQGBwECAwj/xAA/EAABAwIEBAIHBQYFBQAAAAABAAIDBBEFEiExBkFRYXGRBxMiMoGh8BRCscHRIyRSYoLhCBVysvEzNENzg//EABkBAAMBAQEAAAAAAAAAAAAAAAADBAIBBf/EACYRAAICAgEEAQQDAAAAAAAAAAABAhEDITEEEkFRoWGxwfATIjL/2gAMAwEAAhEDEQA/ALoSSWV0DCykkgBLBKwSqz489KLKZz4KQNkmGjpCbsjPQNHvvHiAEAWJXV8cLS6WRsbQCbucBoN7A7/BQXF/TDQQEBomn6mNoDR8XkX+CojGcUkqpTLO8yPO7nanTkOQHgm4cDsLaac1w7RdzPThSE/9tU2vv+yPyzKQ4F6TcPqnBglMLzoGzgMvfo+5afNebHtPl5fBaO+v+LLls72nscO59fn3BWwK8wcGceVWHOAY71sG7oHk5f8A5u19WfDTsvQXCnFFPiEXrad21g9jrCSInk8fgRoV1M41QdWVqCsrpwSSSSAEspJIAS1KyVCvSbxaaKERxX+0TNdlcP8AxMGjpT31sB1v0QBFvSjx+RI6jpXbHLNICQc2oMQPbn3VUfY3G2UWba+3yUp4R4ZE8ge4ewL2G5P8xPMn8SpZh/B13OfIdXE2byA5BYeRJ0PjhbVlXx4S53IknoNgtn4FJyBHW+iuumwFkY2uTz/QLnUUDegSpZn6HR6ePspD/J3dz9fJanBXnYfJXHJhrLbWTSTD2t5JbzMaumiVHJhMg5fXdb4Njk9DO2aF3q5G9vZe3csePvNNlZFRRNugGO4E2VnRw2KI597OZOl1ou7gzimLEYBNF7LgcskZPtRvtex6g62PMKQgrzH6NuIzh9cwynLE8+pm6ZTbK8/6XG/gSvTQVaZ57VG6SSS6cNkklhAGF5s4xx019XK9h9l0nqo//WLsB8CAXf1K/uKaoxUdQ9vvNifbxIt+a864RQBhjPYEnuAbDyPzXUnQLkt/BqNkUbWsFgGgfJFmCyGYPJmjaUVa26k8noGXFMZmJ+6MrjJEhoE6BZYh9UEZfChtTAkyTKItAKoQ96MVcNkHm0SqHNkH4upA2QOGzrg+K9AejDGHVWHQvkN3svC4ndxiOUE+IsqO4sGZrfFWL6AKwugq4ifZZKx7e3rWuzfNgV+F6R5XUqpMtkJLASTiY6LBWVgoAiPpRqjHhs5BsXZWj4uH5AqhsNmfLMxrL3J0+Nv7K8vS013+WykC4aWl+lyGXIcR4Xuqh9GEkbKh8kmojjtYe07M46WHMWB15aIk6iagrkWth0IgiGc6NF3HohddxtHHqGk9AjbhDO0Bwzt94g3y6aC9tCUxrsXpoWEtYwW+9f6v8AkRXspnLwAafjuWV1mxAA7akk9jpopThGLGVuosVB67ihjpCGRtsN7HX43H5ozh+LNY0Pc15a42GUXt/q10+exRK0bik0SermaBpodvHv8AXRRXFsfZHfcrPEmMZWZ/VSNaBe5t+CjrnRANc90ji4ZiC0Ma2/IFxufFYScmb/yhtW8ZNJ9wgX3Bv5pRYzFMQ0GxO1+Z6J499G0D2Ge1e1y0k23GoAuNPNDqqhp5LhvsHsLHsUThH0GPJL3YK4sBDWu5Xt8VPP8AD5a1cba5odfhLp9dVGccor0j85+4TrobtFwbd1LP8PY/d6s9ZmDyjPP4reER1PNryW0Ekgknkp0KwVstSgCNyOfNPNG4tMbQG5C2+YEa3Pe9lXXo2oWCare1gjyu9WGjXKHFxy97ZQFaL6bJM94++B5hQDgNlp8Qvv8AadR0NnG3zSN07/dlrp9tcV+A3XYYHttqOzRbdDGYSxocBHmzCxN9XDo4X2U0igDh+qbz0jR0XKa4D+reyAs4YJu1kYiYfeub3G9so336o1hvDYJaMxyM1dsA7nlAHPv0R0uYDl942vb9U8g20FuiNvk23S0Rni2nbIxzHbEeSgTaA5xcAkWHQggWuCOtlYXE4sCohHMMwuN+vNJ75Rk6KFCMoJsZVeGse8ve12a+Y3uQeRuBoeSZPw8Z7xl3hY5Rfe3RTiOnDhYrnJStbstvI/Iv+GN6Iji+HF0FyLSljyHfes1uUAk7t97RGvQrisdLCIJAc9TLna4EEC7Q1oI800xV2Vkh/kd/tKY+iSidPLTdI3esJ6NYb/jYIhOTWvZieKF79Mv8JJJKs846LUrZYKAGVay478lDMMwuSCrq3uH7OdzJWHT3i0h7fEGx/qCnUoQjE3N0u4XvoOt0vIPxO1Q2jn0QLGMUINhqenVFpGoYyiDZXvcL7AeBvf8AJId8FUGlsdYTSljc7jd7te2vJOoMTcHWfFkHUODm/HQWTaarjYLyPDb8iQPkmU9dG8EMe0nx0TEkjNyluhhxnirW3JIGvz6Ac1Ep8TZJHlYDfcEi1j1RPGMPjJu5zcw55r69ghrYWi4BB+uSTKO7Hwk0qJBhlddovvsVmuqbboRh7rH8+q64hdzsvb8UMEwVxFU/u8p/lIHi6w/NWl6NuGPsFGxjx+2eA6XsTqI/AX81CsApWOqoGuGZokabH+JpuD5gFW81NwJUS9VJ2vqjoEkgkqCM7LBWVgoA5PQnG8whkMbQ5+XQHS5vzKLPTGvALHX6LoAMPvey41rM4sNDsSudQ7Kb8isxy2UrLUa0mDQMb/0mE3vmLQXEncknW6b4oYgNQy+2oFwih2uOSY4hRtfq7VaTaNKRGarD6cgkNDjzOY7+aAnCY3P0YNOhIt8QplUUbBf2Rr2QuoYGA5R/ZLnIojJtU0D6SAMNrkjvrp0WktQMznHb8gmlRUWKM8GYL9rmu8XhiIL+j3biPv1PbxWUnJi5SUUyXcG8OhjWVEmb1jhmDT7rA7Y23Lsp+amLVzauoVkYqKpHnTm5O2ZSSSXTJ2WCldauKANHlMK8+yU8kKHV7vZ8Sh8HY7aAdezRC2TW8OaNVAQientsprLaFHieTR2yzU4sw2DSPrqh9W24/JAqlpF8ri3tuFq7RjhkkxCrbkuVD8QxPoUxrJpNjJcdLIb+Ky4o0psdh5edNzoPFXzhGHMp4mRMFg0fEuPvOPUkql+GaXPPC3rI3yuCr1Zut4fIvqNUjqwLdatWyeTGEkkkAdSU3q6lsbS57g1o5k2UTxrjT2HfZgCANZHdv4WfqoNDXPmIkmcXucfvG+XUEN7BbWNvk5ZIMf4/kk9bHQR2ERtLUzD2GOvbJHHvI/fnon+CMkDQ6aR0kjxmc5x2vs0AaNHYKG4jUEtew7SPDz2c0EHzFvJWDEza3ID8FJlclLtZ6WPHCOCM1zJv4rXz9jrIE0lYnbzouD0s4CqqnugeIUalkjQUKxCHQosKsgtZSJiYtUfxCHVCi3VZcjUYB3gljftcWYgAXdckAaNPM9yrfYvPOLMzROG9tbHnbWy4YFxBU0xBhme0aaXLmkHqw6J2CWmhPUwbaZ6TaVsq/wCFPSTFMBHV2gl5OF/VSdwfuHsfNT1jgQCCCDsRqD4FUEjVGyytVlBwpaapAtY6k/V03extyW7OGo/RKpLUzbYbOVRk6vfmBa7fr1HXxCnXDeONnaGOIErRa38YH3m/ooCdR+m/iFwdIRbtqHDTwPZKyYlNfU3DI4a8FtyFcXlQzDuL3tAbMM4/iHvf1Dmj9JjMMo9mRt+hNj81DPFKPKLIZIy4YReUIrpCE9knHIoVXzXShqI/iE5J0HxKHOZbdFZ28ygstW0uJJFguVfBq65OOJOtGep0HxQqJtrW5C3kE4rKn1h00aFpGProP7qrFicVsmy5VJ0jORG8Cx2ppT+7yFo5sPtRu/pOx8EMYuoanJCWWrw56RoZrMqW+ok2zXvG747s+PmkquLbpLtGe1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r="21444"/>
          <a:stretch/>
        </p:blipFill>
        <p:spPr>
          <a:xfrm>
            <a:off x="3678633" y="3970444"/>
            <a:ext cx="1564407" cy="1731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779" y="1149589"/>
            <a:ext cx="1277510" cy="17033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0" t="2771" r="11407" b="30286"/>
          <a:stretch/>
        </p:blipFill>
        <p:spPr>
          <a:xfrm>
            <a:off x="6444208" y="4037060"/>
            <a:ext cx="1306029" cy="1664551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7"/>
          <a:stretch/>
        </p:blipFill>
        <p:spPr bwMode="auto">
          <a:xfrm>
            <a:off x="755576" y="3970444"/>
            <a:ext cx="1392019" cy="173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54452" y="2854677"/>
            <a:ext cx="5668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Dr. Gautam Sarma	           Chandan Bishwakarma</a:t>
            </a:r>
          </a:p>
          <a:p>
            <a:r>
              <a:rPr lang="en-US" i="1" dirty="0" smtClean="0"/>
              <a:t>VUV Photodissociation        </a:t>
            </a:r>
            <a:r>
              <a:rPr lang="en-US" dirty="0" smtClean="0"/>
              <a:t>	              </a:t>
            </a:r>
            <a:r>
              <a:rPr lang="en-US" i="1" dirty="0" smtClean="0"/>
              <a:t>RET in CO collisions</a:t>
            </a:r>
            <a:endParaRPr lang="en-US" i="1" dirty="0"/>
          </a:p>
        </p:txBody>
      </p:sp>
      <p:sp>
        <p:nvSpPr>
          <p:cNvPr id="11" name="Rectangle 10"/>
          <p:cNvSpPr/>
          <p:nvPr/>
        </p:nvSpPr>
        <p:spPr>
          <a:xfrm>
            <a:off x="1196407" y="980728"/>
            <a:ext cx="6399929" cy="2520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86951" y="1340768"/>
            <a:ext cx="2033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DAN members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78167" y="5746629"/>
            <a:ext cx="134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Zhongfa</a:t>
            </a:r>
            <a:r>
              <a:rPr lang="en-US" dirty="0" smtClean="0"/>
              <a:t> Sun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78633" y="5746629"/>
            <a:ext cx="1740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Roy Scheidsbach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8300" y="3505089"/>
            <a:ext cx="413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CW-TOP project “Imaging Astrochemistry”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58995" y="5746629"/>
            <a:ext cx="2360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Prof. Arthur Suits (USA)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92842" y="3710660"/>
            <a:ext cx="2624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“Radboud Excellence” program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6095037"/>
            <a:ext cx="316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VUV photodissociation                </a:t>
            </a:r>
          </a:p>
          <a:p>
            <a:r>
              <a:rPr lang="en-US" i="1" dirty="0" smtClean="0"/>
              <a:t>   RET in CO collisions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695417" y="6095036"/>
            <a:ext cx="3706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00FF"/>
                </a:solidFill>
              </a:rPr>
              <a:t>VMI of ice surfaces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   </a:t>
            </a:r>
            <a:r>
              <a:rPr lang="en-US" sz="1200" dirty="0" smtClean="0">
                <a:solidFill>
                  <a:srgbClr val="0000FF"/>
                </a:solidFill>
              </a:rPr>
              <a:t>with H. Cuppen, S. Ioppolo, J. Bouwman, H. </a:t>
            </a:r>
            <a:r>
              <a:rPr lang="en-US" sz="1200" dirty="0" err="1" smtClean="0">
                <a:solidFill>
                  <a:srgbClr val="0000FF"/>
                </a:solidFill>
              </a:rPr>
              <a:t>Linnartz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62214" y="6046165"/>
            <a:ext cx="288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Polarization dependent DCSs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4168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720080"/>
          </a:xfrm>
        </p:spPr>
        <p:txBody>
          <a:bodyPr/>
          <a:lstStyle/>
          <a:p>
            <a:r>
              <a:rPr lang="en-US" sz="4800" dirty="0" smtClean="0">
                <a:solidFill>
                  <a:srgbClr val="FF7605"/>
                </a:solidFill>
              </a:rPr>
              <a:t>OCS photodissociation </a:t>
            </a:r>
            <a:endParaRPr lang="en-US" sz="4800" dirty="0">
              <a:solidFill>
                <a:srgbClr val="FF760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3–5 February, 2015 Leiden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0737-1818-468F-82B8-475F3DC74CA4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3640" y="1412776"/>
            <a:ext cx="70807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COS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i="1" dirty="0" smtClean="0">
                <a:solidFill>
                  <a:srgbClr val="0000FF"/>
                </a:solidFill>
              </a:rPr>
              <a:t>X</a:t>
            </a:r>
            <a:r>
              <a:rPr lang="en-US" sz="3200" baseline="30000" dirty="0" smtClean="0">
                <a:solidFill>
                  <a:srgbClr val="0000FF"/>
                </a:solidFill>
              </a:rPr>
              <a:t>1</a:t>
            </a:r>
            <a:r>
              <a:rPr lang="en-US" sz="3200" dirty="0" smtClean="0">
                <a:solidFill>
                  <a:srgbClr val="0000FF"/>
                </a:solidFill>
              </a:rPr>
              <a:t>A</a:t>
            </a:r>
            <a:r>
              <a:rPr lang="en-US" sz="3200" dirty="0">
                <a:solidFill>
                  <a:srgbClr val="0000FF"/>
                </a:solidFill>
              </a:rPr>
              <a:t>’) + </a:t>
            </a:r>
            <a:r>
              <a:rPr lang="en-US" sz="3200" dirty="0" err="1">
                <a:solidFill>
                  <a:srgbClr val="0000FF"/>
                </a:solidFill>
              </a:rPr>
              <a:t>h</a:t>
            </a:r>
            <a:r>
              <a:rPr lang="en-US" sz="3200" dirty="0" err="1">
                <a:solidFill>
                  <a:srgbClr val="0000FF"/>
                </a:solidFill>
                <a:latin typeface="Symbol" panose="05050102010706020507" pitchFamily="18" charset="2"/>
              </a:rPr>
              <a:t>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FF"/>
                </a:solidFill>
                <a:sym typeface="Wingdings" panose="05000000000000000000" pitchFamily="2" charset="2"/>
              </a:rPr>
              <a:t> CO </a:t>
            </a:r>
            <a:r>
              <a:rPr lang="en-US" sz="3200" i="1" dirty="0">
                <a:solidFill>
                  <a:srgbClr val="0000FF"/>
                </a:solidFill>
                <a:sym typeface="Wingdings" panose="05000000000000000000" pitchFamily="2" charset="2"/>
              </a:rPr>
              <a:t>X</a:t>
            </a:r>
            <a:r>
              <a:rPr lang="en-US" sz="3200" baseline="30000" dirty="0">
                <a:solidFill>
                  <a:srgbClr val="0000FF"/>
                </a:solidFill>
                <a:sym typeface="Wingdings" panose="05000000000000000000" pitchFamily="2" charset="2"/>
              </a:rPr>
              <a:t>1</a:t>
            </a:r>
            <a:r>
              <a:rPr lang="en-US" sz="3200" dirty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 (</a:t>
            </a:r>
            <a:r>
              <a:rPr lang="en-US" sz="3200" dirty="0">
                <a:solidFill>
                  <a:srgbClr val="0000FF"/>
                </a:solidFill>
                <a:sym typeface="Wingdings" panose="05000000000000000000" pitchFamily="2" charset="2"/>
              </a:rPr>
              <a:t>v, J) + </a:t>
            </a:r>
            <a:r>
              <a:rPr lang="en-US" sz="3200" u="sng" dirty="0">
                <a:solidFill>
                  <a:srgbClr val="FF0000"/>
                </a:solidFill>
                <a:sym typeface="Wingdings" panose="05000000000000000000" pitchFamily="2" charset="2"/>
              </a:rPr>
              <a:t>S(</a:t>
            </a:r>
            <a:r>
              <a:rPr lang="en-US" sz="3200" u="sng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en-US" sz="3200" u="sng" dirty="0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en-US" sz="3200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) </a:t>
            </a:r>
            <a:endParaRPr lang="en-US" sz="3200" u="sng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00050" lvl="1" indent="0">
              <a:buNone/>
            </a:pPr>
            <a:r>
              <a:rPr 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		</a:t>
            </a:r>
            <a:r>
              <a:rPr lang="en-US" sz="2800" dirty="0" smtClean="0">
                <a:solidFill>
                  <a:srgbClr val="0000FF"/>
                </a:solidFill>
                <a:sym typeface="Wingdings" panose="05000000000000000000" pitchFamily="2" charset="2"/>
              </a:rPr>
              <a:t>                </a:t>
            </a:r>
            <a:r>
              <a:rPr lang="en-US" sz="3200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CS </a:t>
            </a:r>
            <a:r>
              <a:rPr lang="en-US" sz="3200" i="1" u="sng" dirty="0">
                <a:solidFill>
                  <a:srgbClr val="FF0000"/>
                </a:solidFill>
                <a:sym typeface="Wingdings" panose="05000000000000000000" pitchFamily="2" charset="2"/>
              </a:rPr>
              <a:t>A</a:t>
            </a:r>
            <a:r>
              <a:rPr lang="en-US" sz="3200" u="sng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en-US" sz="3200" u="sng" dirty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sz="3200" u="sng" dirty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en-US" sz="3200" u="sng" dirty="0" err="1">
                <a:solidFill>
                  <a:srgbClr val="FF0000"/>
                </a:solidFill>
                <a:sym typeface="Wingdings" panose="05000000000000000000" pitchFamily="2" charset="2"/>
              </a:rPr>
              <a:t>v,J</a:t>
            </a:r>
            <a:r>
              <a:rPr lang="en-US" sz="3200" u="sng" dirty="0">
                <a:solidFill>
                  <a:srgbClr val="FF0000"/>
                </a:solidFill>
                <a:sym typeface="Wingdings" panose="05000000000000000000" pitchFamily="2" charset="2"/>
              </a:rPr>
              <a:t>) </a:t>
            </a:r>
            <a:r>
              <a:rPr lang="en-US" sz="3200" dirty="0">
                <a:solidFill>
                  <a:srgbClr val="0000FF"/>
                </a:solidFill>
                <a:sym typeface="Wingdings" panose="05000000000000000000" pitchFamily="2" charset="2"/>
              </a:rPr>
              <a:t>+ O(</a:t>
            </a:r>
            <a:r>
              <a:rPr lang="en-US" sz="3200" baseline="30000" dirty="0">
                <a:solidFill>
                  <a:srgbClr val="0000FF"/>
                </a:solidFill>
                <a:sym typeface="Wingdings" panose="05000000000000000000" pitchFamily="2" charset="2"/>
              </a:rPr>
              <a:t>1</a:t>
            </a:r>
            <a:r>
              <a:rPr lang="en-US" sz="3200" dirty="0">
                <a:solidFill>
                  <a:srgbClr val="0000FF"/>
                </a:solidFill>
                <a:sym typeface="Wingdings" panose="05000000000000000000" pitchFamily="2" charset="2"/>
              </a:rPr>
              <a:t>D)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2636912"/>
            <a:ext cx="867645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rgbClr val="FF7605"/>
                </a:solidFill>
              </a:rPr>
              <a:t>Previous Work: Yamanouchi</a:t>
            </a:r>
            <a:endParaRPr lang="en-US" sz="4400" dirty="0">
              <a:solidFill>
                <a:srgbClr val="FF760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3573016"/>
            <a:ext cx="70807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sym typeface="Wingdings" panose="05000000000000000000" pitchFamily="2" charset="2"/>
              </a:rPr>
              <a:t>CO </a:t>
            </a:r>
            <a:r>
              <a:rPr lang="en-US" sz="3200" i="1" dirty="0">
                <a:solidFill>
                  <a:srgbClr val="0000FF"/>
                </a:solidFill>
                <a:sym typeface="Wingdings" panose="05000000000000000000" pitchFamily="2" charset="2"/>
              </a:rPr>
              <a:t>X</a:t>
            </a:r>
            <a:r>
              <a:rPr lang="en-US" sz="3200" baseline="30000" dirty="0">
                <a:solidFill>
                  <a:srgbClr val="0000FF"/>
                </a:solidFill>
                <a:sym typeface="Wingdings" panose="05000000000000000000" pitchFamily="2" charset="2"/>
              </a:rPr>
              <a:t>1</a:t>
            </a:r>
            <a:r>
              <a:rPr lang="en-US" sz="3200" dirty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 (</a:t>
            </a:r>
            <a:r>
              <a:rPr lang="en-US" sz="3200" dirty="0">
                <a:solidFill>
                  <a:srgbClr val="0000FF"/>
                </a:solidFill>
                <a:sym typeface="Wingdings" panose="05000000000000000000" pitchFamily="2" charset="2"/>
              </a:rPr>
              <a:t>v, J</a:t>
            </a:r>
            <a:r>
              <a:rPr lang="en-US" sz="3200" dirty="0" smtClean="0">
                <a:solidFill>
                  <a:srgbClr val="0000FF"/>
                </a:solidFill>
                <a:sym typeface="Wingdings" panose="05000000000000000000" pitchFamily="2" charset="2"/>
              </a:rPr>
              <a:t>) + </a:t>
            </a:r>
            <a:r>
              <a:rPr lang="en-US" sz="2400" dirty="0" smtClean="0">
                <a:solidFill>
                  <a:srgbClr val="0000FF"/>
                </a:solidFill>
                <a:sym typeface="Wingdings" panose="05000000000000000000" pitchFamily="2" charset="2"/>
              </a:rPr>
              <a:t>170-150 nm </a:t>
            </a:r>
            <a:r>
              <a:rPr lang="en-US" sz="3200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0000FF"/>
                </a:solidFill>
                <a:sym typeface="Wingdings" panose="05000000000000000000" pitchFamily="2" charset="2"/>
              </a:rPr>
              <a:t>CO </a:t>
            </a:r>
            <a:r>
              <a:rPr lang="en-US" sz="3200" i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A</a:t>
            </a:r>
            <a:r>
              <a:rPr lang="en-US" sz="3200" baseline="30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1</a:t>
            </a:r>
            <a:r>
              <a:rPr lang="en-US" sz="3200" dirty="0" smtClean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P </a:t>
            </a:r>
            <a:r>
              <a:rPr lang="en-US" sz="3200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LIF</a:t>
            </a:r>
          </a:p>
          <a:p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S(</a:t>
            </a:r>
            <a:r>
              <a:rPr lang="en-US" sz="3200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S) </a:t>
            </a:r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+ 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219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nm</a:t>
            </a:r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S(</a:t>
            </a:r>
            <a:r>
              <a:rPr lang="en-US" sz="3200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D°) </a:t>
            </a:r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 LIF</a:t>
            </a:r>
          </a:p>
          <a:p>
            <a:endParaRPr lang="en-US" sz="32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00050" lvl="1" indent="0">
              <a:buNone/>
            </a:pPr>
            <a:r>
              <a:rPr 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		</a:t>
            </a:r>
            <a:endParaRPr lang="en-US" sz="3200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8304" y="1551275"/>
            <a:ext cx="1757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Major Channel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082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5536" y="2001366"/>
            <a:ext cx="7921664" cy="6468194"/>
            <a:chOff x="395536" y="705222"/>
            <a:chExt cx="7921664" cy="6468194"/>
          </a:xfrm>
        </p:grpSpPr>
        <p:grpSp>
          <p:nvGrpSpPr>
            <p:cNvPr id="8214" name="Group 8213"/>
            <p:cNvGrpSpPr/>
            <p:nvPr/>
          </p:nvGrpSpPr>
          <p:grpSpPr>
            <a:xfrm>
              <a:off x="395536" y="705222"/>
              <a:ext cx="7921664" cy="6468194"/>
              <a:chOff x="106720" y="57150"/>
              <a:chExt cx="7921664" cy="6468194"/>
            </a:xfrm>
          </p:grpSpPr>
          <p:grpSp>
            <p:nvGrpSpPr>
              <p:cNvPr id="8205" name="Group 8204"/>
              <p:cNvGrpSpPr/>
              <p:nvPr/>
            </p:nvGrpSpPr>
            <p:grpSpPr>
              <a:xfrm>
                <a:off x="106720" y="57150"/>
                <a:ext cx="7921664" cy="6468194"/>
                <a:chOff x="106720" y="57150"/>
                <a:chExt cx="7921664" cy="6468194"/>
              </a:xfrm>
            </p:grpSpPr>
            <p:pic>
              <p:nvPicPr>
                <p:cNvPr id="819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0561" b="41488"/>
                <a:stretch/>
              </p:blipFill>
              <p:spPr bwMode="auto">
                <a:xfrm>
                  <a:off x="106720" y="57150"/>
                  <a:ext cx="7921664" cy="3979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8204" name="Group 8203"/>
                <p:cNvGrpSpPr/>
                <p:nvPr/>
              </p:nvGrpSpPr>
              <p:grpSpPr>
                <a:xfrm>
                  <a:off x="151571" y="188640"/>
                  <a:ext cx="7876813" cy="6336704"/>
                  <a:chOff x="151571" y="188640"/>
                  <a:chExt cx="7876813" cy="6336704"/>
                </a:xfrm>
              </p:grpSpPr>
              <p:sp>
                <p:nvSpPr>
                  <p:cNvPr id="61" name="Rectangle 60"/>
                  <p:cNvSpPr/>
                  <p:nvPr/>
                </p:nvSpPr>
                <p:spPr>
                  <a:xfrm>
                    <a:off x="611560" y="3885649"/>
                    <a:ext cx="7416824" cy="407447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1378333" y="3832768"/>
                    <a:ext cx="2339912" cy="108000"/>
                    <a:chOff x="1378333" y="3832768"/>
                    <a:chExt cx="2339912" cy="108000"/>
                  </a:xfrm>
                  <a:noFill/>
                </p:grpSpPr>
                <p:cxnSp>
                  <p:nvCxnSpPr>
                    <p:cNvPr id="10" name="Straight Connector 9"/>
                    <p:cNvCxnSpPr/>
                    <p:nvPr/>
                  </p:nvCxnSpPr>
                  <p:spPr>
                    <a:xfrm>
                      <a:off x="2952000" y="3832768"/>
                      <a:ext cx="0" cy="108000"/>
                    </a:xfrm>
                    <a:prstGeom prst="lin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" name="Straight Connector 2"/>
                    <p:cNvCxnSpPr/>
                    <p:nvPr/>
                  </p:nvCxnSpPr>
                  <p:spPr>
                    <a:xfrm>
                      <a:off x="1378333" y="3852000"/>
                      <a:ext cx="0" cy="56971"/>
                    </a:xfrm>
                    <a:prstGeom prst="lin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" name="Straight Connector 6"/>
                    <p:cNvCxnSpPr/>
                    <p:nvPr/>
                  </p:nvCxnSpPr>
                  <p:spPr>
                    <a:xfrm>
                      <a:off x="1774029" y="3856777"/>
                      <a:ext cx="0" cy="56971"/>
                    </a:xfrm>
                    <a:prstGeom prst="lin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" name="Straight Connector 7"/>
                    <p:cNvCxnSpPr/>
                    <p:nvPr/>
                  </p:nvCxnSpPr>
                  <p:spPr>
                    <a:xfrm>
                      <a:off x="3322333" y="3856777"/>
                      <a:ext cx="0" cy="56971"/>
                    </a:xfrm>
                    <a:prstGeom prst="lin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" name="Straight Connector 8"/>
                    <p:cNvCxnSpPr/>
                    <p:nvPr/>
                  </p:nvCxnSpPr>
                  <p:spPr>
                    <a:xfrm>
                      <a:off x="3718245" y="3856777"/>
                      <a:ext cx="0" cy="56971"/>
                    </a:xfrm>
                    <a:prstGeom prst="lin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" name="Straight Connector 10"/>
                    <p:cNvCxnSpPr/>
                    <p:nvPr/>
                  </p:nvCxnSpPr>
                  <p:spPr>
                    <a:xfrm>
                      <a:off x="2170333" y="3857164"/>
                      <a:ext cx="0" cy="56971"/>
                    </a:xfrm>
                    <a:prstGeom prst="lin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>
                      <a:off x="2530333" y="3856777"/>
                      <a:ext cx="0" cy="56971"/>
                    </a:xfrm>
                    <a:prstGeom prst="lin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1" name="Rectangle 80"/>
                  <p:cNvSpPr/>
                  <p:nvPr/>
                </p:nvSpPr>
                <p:spPr>
                  <a:xfrm>
                    <a:off x="943659" y="5877272"/>
                    <a:ext cx="531997" cy="648072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01" name="Rectangle 8200"/>
                  <p:cNvSpPr/>
                  <p:nvPr/>
                </p:nvSpPr>
                <p:spPr>
                  <a:xfrm>
                    <a:off x="151571" y="4221088"/>
                    <a:ext cx="531997" cy="648072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03" name="Rectangle 8202"/>
                  <p:cNvSpPr/>
                  <p:nvPr/>
                </p:nvSpPr>
                <p:spPr>
                  <a:xfrm>
                    <a:off x="1116000" y="188640"/>
                    <a:ext cx="6552344" cy="3663116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1116000" y="3851756"/>
                    <a:ext cx="35621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158        156         154     </a:t>
                    </a:r>
                    <a:r>
                      <a:rPr lang="en-US" sz="1400" dirty="0" smtClean="0"/>
                      <a:t>  </a:t>
                    </a:r>
                    <a:r>
                      <a:rPr lang="en-US" dirty="0" smtClean="0"/>
                      <a:t> 152 nm      </a:t>
                    </a:r>
                    <a:endParaRPr lang="en-US" dirty="0"/>
                  </a:p>
                </p:txBody>
              </p:sp>
              <p:sp>
                <p:nvSpPr>
                  <p:cNvPr id="82" name="Rectangle 81"/>
                  <p:cNvSpPr/>
                  <p:nvPr/>
                </p:nvSpPr>
                <p:spPr>
                  <a:xfrm>
                    <a:off x="539552" y="404664"/>
                    <a:ext cx="531997" cy="2579482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sz="2400" dirty="0" smtClean="0">
                        <a:solidFill>
                          <a:schemeClr val="tx1"/>
                        </a:solidFill>
                      </a:rPr>
                      <a:t>6</a:t>
                    </a:r>
                  </a:p>
                  <a:p>
                    <a:pPr algn="ctr"/>
                    <a:endParaRPr lang="en-US" sz="2400" dirty="0" smtClean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sz="2400" dirty="0" smtClean="0">
                        <a:solidFill>
                          <a:schemeClr val="tx1"/>
                        </a:solidFill>
                      </a:rPr>
                      <a:t>4</a:t>
                    </a:r>
                  </a:p>
                  <a:p>
                    <a:pPr algn="ctr"/>
                    <a:endParaRPr lang="en-US" sz="2400" dirty="0" smtClean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sz="2400" dirty="0" smtClean="0">
                        <a:solidFill>
                          <a:schemeClr val="tx1"/>
                        </a:solidFill>
                      </a:rPr>
                      <a:t>2</a:t>
                    </a:r>
                  </a:p>
                  <a:p>
                    <a:pPr algn="ctr"/>
                    <a:endParaRPr lang="en-US" sz="2400" dirty="0" smtClean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sz="2400" dirty="0">
                        <a:solidFill>
                          <a:schemeClr val="tx1"/>
                        </a:solidFill>
                      </a:rPr>
                      <a:t>0</a:t>
                    </a:r>
                    <a:endParaRPr lang="en-US" sz="2400" dirty="0" smtClean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8206" name="TextBox 8205"/>
              <p:cNvSpPr txBox="1"/>
              <p:nvPr/>
            </p:nvSpPr>
            <p:spPr>
              <a:xfrm rot="16200000">
                <a:off x="-399205" y="1668538"/>
                <a:ext cx="14750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Symbol" panose="05050102010706020507" pitchFamily="18" charset="2"/>
                  </a:rPr>
                  <a:t>s</a:t>
                </a:r>
                <a:r>
                  <a:rPr lang="en-US" dirty="0" smtClean="0"/>
                  <a:t> x 10</a:t>
                </a:r>
                <a:r>
                  <a:rPr lang="en-US" sz="2000" baseline="30000" dirty="0" smtClean="0"/>
                  <a:t>-19 </a:t>
                </a:r>
                <a:r>
                  <a:rPr lang="en-US" sz="2000" dirty="0" smtClean="0"/>
                  <a:t>cm</a:t>
                </a:r>
                <a:r>
                  <a:rPr lang="en-US" sz="2000" baseline="30000" dirty="0" smtClean="0"/>
                  <a:t>2</a:t>
                </a:r>
                <a:endParaRPr lang="en-US" baseline="30000" dirty="0"/>
              </a:p>
            </p:txBody>
          </p:sp>
          <p:cxnSp>
            <p:nvCxnSpPr>
              <p:cNvPr id="8208" name="Straight Connector 8207"/>
              <p:cNvCxnSpPr/>
              <p:nvPr/>
            </p:nvCxnSpPr>
            <p:spPr>
              <a:xfrm>
                <a:off x="1029829" y="3717032"/>
                <a:ext cx="8617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1043608" y="2636912"/>
                <a:ext cx="8617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035943" y="1484784"/>
                <a:ext cx="8617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043608" y="404664"/>
                <a:ext cx="8617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12" name="Rectangle 8211"/>
              <p:cNvSpPr/>
              <p:nvPr/>
            </p:nvSpPr>
            <p:spPr>
              <a:xfrm>
                <a:off x="954000" y="116632"/>
                <a:ext cx="143034" cy="288032"/>
              </a:xfrm>
              <a:prstGeom prst="rect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15" name="TextBox 8214"/>
            <p:cNvSpPr txBox="1"/>
            <p:nvPr/>
          </p:nvSpPr>
          <p:spPr>
            <a:xfrm>
              <a:off x="5940936" y="2319263"/>
              <a:ext cx="121219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PHOFEX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94350" y="4869160"/>
              <a:ext cx="62254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Peak at 157 nm disappears in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Phofex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spectrum!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2195736" y="3429001"/>
              <a:ext cx="0" cy="151216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75" y="1"/>
            <a:ext cx="7011934" cy="20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"/>
            <a:ext cx="9135014" cy="6873633"/>
            <a:chOff x="0" y="-1"/>
            <a:chExt cx="9135014" cy="687363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4283968" cy="6873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878"/>
            <a:stretch/>
          </p:blipFill>
          <p:spPr bwMode="auto">
            <a:xfrm>
              <a:off x="3852733" y="2517067"/>
              <a:ext cx="5282281" cy="183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H="1">
              <a:off x="2141984" y="4077072"/>
              <a:ext cx="1781944" cy="122413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3923928" y="2517067"/>
              <a:ext cx="1080120" cy="191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688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730447" y="260647"/>
            <a:ext cx="71506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76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Detection of S(</a:t>
            </a:r>
            <a:r>
              <a:rPr lang="en-US" sz="5400" b="1" baseline="30000" dirty="0" smtClean="0">
                <a:solidFill>
                  <a:srgbClr val="FF76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5400" b="1" dirty="0" smtClean="0">
                <a:solidFill>
                  <a:srgbClr val="FF76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S) atoms</a:t>
            </a:r>
            <a:endParaRPr lang="en-US" sz="5400" b="1" dirty="0">
              <a:solidFill>
                <a:srgbClr val="FF76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16632" y="1916832"/>
            <a:ext cx="3978042" cy="3363574"/>
            <a:chOff x="2051721" y="2544108"/>
            <a:chExt cx="3978042" cy="336357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4291769" y="5145947"/>
              <a:ext cx="6763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V="1">
              <a:off x="4305835" y="4119608"/>
              <a:ext cx="532317" cy="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Down Arrow 4"/>
            <p:cNvSpPr/>
            <p:nvPr/>
          </p:nvSpPr>
          <p:spPr>
            <a:xfrm rot="10800000">
              <a:off x="2360833" y="3335052"/>
              <a:ext cx="276610" cy="2049410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 rot="10800000">
              <a:off x="4385262" y="2772888"/>
              <a:ext cx="313006" cy="1346715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4915297" y="2769782"/>
              <a:ext cx="376783" cy="23761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75982" y="4917166"/>
              <a:ext cx="6799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S(</a:t>
              </a:r>
              <a:r>
                <a:rPr lang="en-US" sz="2000" baseline="30000" dirty="0" smtClean="0"/>
                <a:t>3</a:t>
              </a:r>
              <a:r>
                <a:rPr lang="en-US" sz="2000" dirty="0" smtClean="0"/>
                <a:t>P)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85527" y="3890826"/>
              <a:ext cx="11939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CO +S(</a:t>
              </a:r>
              <a:r>
                <a:rPr lang="en-US" sz="2000" baseline="30000" dirty="0" smtClean="0"/>
                <a:t>1</a:t>
              </a:r>
              <a:r>
                <a:rPr lang="en-US" sz="2000" dirty="0" smtClean="0"/>
                <a:t>D)</a:t>
              </a:r>
              <a:endParaRPr lang="en-US" sz="2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63888" y="2544108"/>
              <a:ext cx="107517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 smtClean="0"/>
                <a:t>S(</a:t>
              </a:r>
              <a:r>
                <a:rPr lang="en-US" sz="2000" baseline="30000" dirty="0" smtClean="0"/>
                <a:t>3</a:t>
              </a:r>
              <a:r>
                <a:rPr lang="en-US" sz="2000" i="1" dirty="0" smtClean="0"/>
                <a:t>D</a:t>
              </a:r>
              <a:r>
                <a:rPr lang="en-US" sz="2000" dirty="0" smtClean="0"/>
                <a:t>°)</a:t>
              </a:r>
              <a:endParaRPr lang="en-US" sz="20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059832" y="3352755"/>
              <a:ext cx="581010" cy="538071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057660" y="5384462"/>
              <a:ext cx="7746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COS</a:t>
              </a:r>
              <a:endParaRPr lang="en-US" sz="28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278547" y="4246928"/>
              <a:ext cx="751216" cy="57195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</a:rPr>
                <a:t>LIF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163881" y="5388839"/>
              <a:ext cx="67051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302187" y="3335052"/>
              <a:ext cx="67051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16200000">
              <a:off x="1494466" y="4058263"/>
              <a:ext cx="1630858" cy="5163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156-150 nm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3843848" y="3149040"/>
              <a:ext cx="1108556" cy="5163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219 nm</a:t>
              </a:r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302736" y="2769782"/>
              <a:ext cx="8453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023944" y="3747436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ns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485175" y="3947986"/>
            <a:ext cx="3048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782722" y="3932102"/>
            <a:ext cx="35165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27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70770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0"/>
            <a:ext cx="6946119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4" y="4221088"/>
            <a:ext cx="2946704" cy="250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4826591"/>
            <a:ext cx="344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157nm accidentally resonant with autoionizing resonance of S(</a:t>
            </a:r>
            <a:r>
              <a:rPr lang="en-US" b="1" baseline="30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S)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 flipV="1">
            <a:off x="2483768" y="5149756"/>
            <a:ext cx="20882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4" name="Group 8213"/>
          <p:cNvGrpSpPr/>
          <p:nvPr/>
        </p:nvGrpSpPr>
        <p:grpSpPr>
          <a:xfrm>
            <a:off x="395536" y="705222"/>
            <a:ext cx="7921664" cy="6468194"/>
            <a:chOff x="106720" y="57150"/>
            <a:chExt cx="7921664" cy="6468194"/>
          </a:xfrm>
        </p:grpSpPr>
        <p:grpSp>
          <p:nvGrpSpPr>
            <p:cNvPr id="8205" name="Group 8204"/>
            <p:cNvGrpSpPr/>
            <p:nvPr/>
          </p:nvGrpSpPr>
          <p:grpSpPr>
            <a:xfrm>
              <a:off x="106720" y="57150"/>
              <a:ext cx="7921664" cy="6468194"/>
              <a:chOff x="106720" y="57150"/>
              <a:chExt cx="7921664" cy="6468194"/>
            </a:xfrm>
          </p:grpSpPr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561" b="41488"/>
              <a:stretch/>
            </p:blipFill>
            <p:spPr bwMode="auto">
              <a:xfrm>
                <a:off x="106720" y="57150"/>
                <a:ext cx="7921664" cy="3979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204" name="Group 8203"/>
              <p:cNvGrpSpPr/>
              <p:nvPr/>
            </p:nvGrpSpPr>
            <p:grpSpPr>
              <a:xfrm>
                <a:off x="108000" y="188640"/>
                <a:ext cx="7920384" cy="6336704"/>
                <a:chOff x="108000" y="188640"/>
                <a:chExt cx="7920384" cy="6336704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611560" y="3885649"/>
                  <a:ext cx="7416824" cy="40744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9" name="Group 58"/>
                <p:cNvGrpSpPr/>
                <p:nvPr/>
              </p:nvGrpSpPr>
              <p:grpSpPr>
                <a:xfrm>
                  <a:off x="1378333" y="3832768"/>
                  <a:ext cx="2339912" cy="108000"/>
                  <a:chOff x="1378333" y="3832768"/>
                  <a:chExt cx="2339912" cy="108000"/>
                </a:xfrm>
                <a:noFill/>
              </p:grpSpPr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2952000" y="3832768"/>
                    <a:ext cx="0" cy="108000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" name="Straight Connector 2"/>
                  <p:cNvCxnSpPr/>
                  <p:nvPr/>
                </p:nvCxnSpPr>
                <p:spPr>
                  <a:xfrm>
                    <a:off x="1378333" y="3852000"/>
                    <a:ext cx="0" cy="56971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Connector 6"/>
                  <p:cNvCxnSpPr/>
                  <p:nvPr/>
                </p:nvCxnSpPr>
                <p:spPr>
                  <a:xfrm>
                    <a:off x="1774029" y="3856777"/>
                    <a:ext cx="0" cy="56971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Connector 7"/>
                  <p:cNvCxnSpPr/>
                  <p:nvPr/>
                </p:nvCxnSpPr>
                <p:spPr>
                  <a:xfrm>
                    <a:off x="3322333" y="3856777"/>
                    <a:ext cx="0" cy="56971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>
                    <a:off x="3718245" y="3856777"/>
                    <a:ext cx="0" cy="56971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Connector 10"/>
                  <p:cNvCxnSpPr/>
                  <p:nvPr/>
                </p:nvCxnSpPr>
                <p:spPr>
                  <a:xfrm>
                    <a:off x="2170333" y="3857164"/>
                    <a:ext cx="0" cy="56971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/>
                  <p:cNvCxnSpPr/>
                  <p:nvPr/>
                </p:nvCxnSpPr>
                <p:spPr>
                  <a:xfrm>
                    <a:off x="2530333" y="3856777"/>
                    <a:ext cx="0" cy="56971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196" name="Group 8195"/>
                <p:cNvGrpSpPr/>
                <p:nvPr/>
              </p:nvGrpSpPr>
              <p:grpSpPr>
                <a:xfrm flipV="1">
                  <a:off x="1475656" y="3140968"/>
                  <a:ext cx="360040" cy="576064"/>
                  <a:chOff x="1475656" y="3861048"/>
                  <a:chExt cx="360040" cy="864096"/>
                </a:xfrm>
              </p:grpSpPr>
              <p:cxnSp>
                <p:nvCxnSpPr>
                  <p:cNvPr id="8192" name="Straight Arrow Connector 8191"/>
                  <p:cNvCxnSpPr/>
                  <p:nvPr/>
                </p:nvCxnSpPr>
                <p:spPr>
                  <a:xfrm flipV="1">
                    <a:off x="1475656" y="3861048"/>
                    <a:ext cx="0" cy="864096"/>
                  </a:xfrm>
                  <a:prstGeom prst="straightConnector1">
                    <a:avLst/>
                  </a:prstGeom>
                  <a:ln w="3175">
                    <a:solidFill>
                      <a:srgbClr val="0000FF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Arrow Connector 65"/>
                  <p:cNvCxnSpPr/>
                  <p:nvPr/>
                </p:nvCxnSpPr>
                <p:spPr>
                  <a:xfrm flipV="1">
                    <a:off x="1584000" y="3861048"/>
                    <a:ext cx="0" cy="279648"/>
                  </a:xfrm>
                  <a:prstGeom prst="straightConnector1">
                    <a:avLst/>
                  </a:prstGeom>
                  <a:ln w="3175">
                    <a:solidFill>
                      <a:srgbClr val="0000FF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Arrow Connector 67"/>
                  <p:cNvCxnSpPr/>
                  <p:nvPr/>
                </p:nvCxnSpPr>
                <p:spPr>
                  <a:xfrm flipV="1">
                    <a:off x="1835696" y="3861048"/>
                    <a:ext cx="0" cy="79721"/>
                  </a:xfrm>
                  <a:prstGeom prst="straightConnector1">
                    <a:avLst/>
                  </a:prstGeom>
                  <a:ln w="3175">
                    <a:solidFill>
                      <a:srgbClr val="0000FF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199" name="Freeform 8198"/>
                <p:cNvSpPr/>
                <p:nvPr/>
              </p:nvSpPr>
              <p:spPr>
                <a:xfrm>
                  <a:off x="251520" y="4374517"/>
                  <a:ext cx="4622800" cy="1296144"/>
                </a:xfrm>
                <a:custGeom>
                  <a:avLst/>
                  <a:gdLst>
                    <a:gd name="connsiteX0" fmla="*/ 0 w 4622800"/>
                    <a:gd name="connsiteY0" fmla="*/ 78797 h 810469"/>
                    <a:gd name="connsiteX1" fmla="*/ 203200 w 4622800"/>
                    <a:gd name="connsiteY1" fmla="*/ 87264 h 810469"/>
                    <a:gd name="connsiteX2" fmla="*/ 541867 w 4622800"/>
                    <a:gd name="connsiteY2" fmla="*/ 586797 h 810469"/>
                    <a:gd name="connsiteX3" fmla="*/ 804333 w 4622800"/>
                    <a:gd name="connsiteY3" fmla="*/ 612197 h 810469"/>
                    <a:gd name="connsiteX4" fmla="*/ 1270000 w 4622800"/>
                    <a:gd name="connsiteY4" fmla="*/ 696864 h 810469"/>
                    <a:gd name="connsiteX5" fmla="*/ 1380067 w 4622800"/>
                    <a:gd name="connsiteY5" fmla="*/ 705331 h 810469"/>
                    <a:gd name="connsiteX6" fmla="*/ 1617133 w 4622800"/>
                    <a:gd name="connsiteY6" fmla="*/ 44931 h 810469"/>
                    <a:gd name="connsiteX7" fmla="*/ 1752600 w 4622800"/>
                    <a:gd name="connsiteY7" fmla="*/ 87264 h 810469"/>
                    <a:gd name="connsiteX8" fmla="*/ 2125133 w 4622800"/>
                    <a:gd name="connsiteY8" fmla="*/ 315864 h 810469"/>
                    <a:gd name="connsiteX9" fmla="*/ 2895600 w 4622800"/>
                    <a:gd name="connsiteY9" fmla="*/ 468264 h 810469"/>
                    <a:gd name="connsiteX10" fmla="*/ 3454400 w 4622800"/>
                    <a:gd name="connsiteY10" fmla="*/ 493664 h 810469"/>
                    <a:gd name="connsiteX11" fmla="*/ 3589867 w 4622800"/>
                    <a:gd name="connsiteY11" fmla="*/ 11064 h 810469"/>
                    <a:gd name="connsiteX12" fmla="*/ 3640667 w 4622800"/>
                    <a:gd name="connsiteY12" fmla="*/ 789997 h 810469"/>
                    <a:gd name="connsiteX13" fmla="*/ 3716867 w 4622800"/>
                    <a:gd name="connsiteY13" fmla="*/ 586797 h 810469"/>
                    <a:gd name="connsiteX14" fmla="*/ 4622800 w 4622800"/>
                    <a:gd name="connsiteY14" fmla="*/ 620664 h 810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622800" h="810469">
                      <a:moveTo>
                        <a:pt x="0" y="78797"/>
                      </a:moveTo>
                      <a:cubicBezTo>
                        <a:pt x="56444" y="40697"/>
                        <a:pt x="112889" y="2597"/>
                        <a:pt x="203200" y="87264"/>
                      </a:cubicBezTo>
                      <a:cubicBezTo>
                        <a:pt x="293511" y="171931"/>
                        <a:pt x="441678" y="499308"/>
                        <a:pt x="541867" y="586797"/>
                      </a:cubicBezTo>
                      <a:cubicBezTo>
                        <a:pt x="642056" y="674286"/>
                        <a:pt x="682978" y="593853"/>
                        <a:pt x="804333" y="612197"/>
                      </a:cubicBezTo>
                      <a:cubicBezTo>
                        <a:pt x="925688" y="630541"/>
                        <a:pt x="1174044" y="681342"/>
                        <a:pt x="1270000" y="696864"/>
                      </a:cubicBezTo>
                      <a:cubicBezTo>
                        <a:pt x="1365956" y="712386"/>
                        <a:pt x="1322211" y="813987"/>
                        <a:pt x="1380067" y="705331"/>
                      </a:cubicBezTo>
                      <a:cubicBezTo>
                        <a:pt x="1437923" y="596675"/>
                        <a:pt x="1555044" y="147942"/>
                        <a:pt x="1617133" y="44931"/>
                      </a:cubicBezTo>
                      <a:cubicBezTo>
                        <a:pt x="1679222" y="-58080"/>
                        <a:pt x="1667933" y="42108"/>
                        <a:pt x="1752600" y="87264"/>
                      </a:cubicBezTo>
                      <a:cubicBezTo>
                        <a:pt x="1837267" y="132420"/>
                        <a:pt x="1934633" y="252364"/>
                        <a:pt x="2125133" y="315864"/>
                      </a:cubicBezTo>
                      <a:cubicBezTo>
                        <a:pt x="2315633" y="379364"/>
                        <a:pt x="2674056" y="438631"/>
                        <a:pt x="2895600" y="468264"/>
                      </a:cubicBezTo>
                      <a:cubicBezTo>
                        <a:pt x="3117144" y="497897"/>
                        <a:pt x="3338689" y="569864"/>
                        <a:pt x="3454400" y="493664"/>
                      </a:cubicBezTo>
                      <a:cubicBezTo>
                        <a:pt x="3570111" y="417464"/>
                        <a:pt x="3558823" y="-38325"/>
                        <a:pt x="3589867" y="11064"/>
                      </a:cubicBezTo>
                      <a:cubicBezTo>
                        <a:pt x="3620911" y="60453"/>
                        <a:pt x="3619500" y="694042"/>
                        <a:pt x="3640667" y="789997"/>
                      </a:cubicBezTo>
                      <a:cubicBezTo>
                        <a:pt x="3661834" y="885952"/>
                        <a:pt x="3553178" y="615019"/>
                        <a:pt x="3716867" y="586797"/>
                      </a:cubicBezTo>
                      <a:cubicBezTo>
                        <a:pt x="3880556" y="558575"/>
                        <a:pt x="4251678" y="589619"/>
                        <a:pt x="4622800" y="620664"/>
                      </a:cubicBezTo>
                    </a:path>
                  </a:pathLst>
                </a:cu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6" name="Picture 75" descr="journals.aps.org/pra/pdf/10.1103/PhysRevA.19.1978 - Google Chrome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778" t="34159" r="80972" b="22280"/>
                <a:stretch/>
              </p:blipFill>
              <p:spPr>
                <a:xfrm>
                  <a:off x="108000" y="3960000"/>
                  <a:ext cx="1128658" cy="2020085"/>
                </a:xfrm>
                <a:prstGeom prst="rect">
                  <a:avLst/>
                </a:prstGeom>
              </p:spPr>
            </p:pic>
            <p:sp>
              <p:nvSpPr>
                <p:cNvPr id="81" name="Rectangle 80"/>
                <p:cNvSpPr/>
                <p:nvPr/>
              </p:nvSpPr>
              <p:spPr>
                <a:xfrm>
                  <a:off x="943659" y="5877272"/>
                  <a:ext cx="531997" cy="64807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01" name="Rectangle 8200"/>
                <p:cNvSpPr/>
                <p:nvPr/>
              </p:nvSpPr>
              <p:spPr>
                <a:xfrm>
                  <a:off x="151571" y="4221088"/>
                  <a:ext cx="531997" cy="64807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00" name="TextBox 8199"/>
                <p:cNvSpPr txBox="1"/>
                <p:nvPr/>
              </p:nvSpPr>
              <p:spPr>
                <a:xfrm rot="16200000">
                  <a:off x="-51033" y="4750755"/>
                  <a:ext cx="840295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latin typeface="Symbol" panose="05050102010706020507" pitchFamily="18" charset="2"/>
                    </a:rPr>
                    <a:t>s</a:t>
                  </a:r>
                  <a:r>
                    <a:rPr lang="en-US" dirty="0" smtClean="0"/>
                    <a:t>(cm</a:t>
                  </a:r>
                  <a:r>
                    <a:rPr lang="en-US" baseline="30000" dirty="0" smtClean="0"/>
                    <a:t>2</a:t>
                  </a:r>
                  <a:r>
                    <a:rPr lang="en-US" dirty="0" smtClean="0"/>
                    <a:t>)</a:t>
                  </a:r>
                  <a:endParaRPr lang="en-US" dirty="0"/>
                </a:p>
              </p:txBody>
            </p:sp>
            <p:sp>
              <p:nvSpPr>
                <p:cNvPr id="8202" name="TextBox 8201"/>
                <p:cNvSpPr txBox="1"/>
                <p:nvPr/>
              </p:nvSpPr>
              <p:spPr>
                <a:xfrm>
                  <a:off x="4092846" y="4766144"/>
                  <a:ext cx="33130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S(</a:t>
                  </a:r>
                  <a:r>
                    <a:rPr lang="en-US" baseline="30000" dirty="0" smtClean="0"/>
                    <a:t>1</a:t>
                  </a:r>
                  <a:r>
                    <a:rPr lang="en-US" dirty="0" smtClean="0"/>
                    <a:t>S) autoionization cross section</a:t>
                  </a:r>
                  <a:endParaRPr lang="en-US" dirty="0"/>
                </a:p>
              </p:txBody>
            </p:sp>
            <p:sp>
              <p:nvSpPr>
                <p:cNvPr id="8203" name="Rectangle 8202"/>
                <p:cNvSpPr/>
                <p:nvPr/>
              </p:nvSpPr>
              <p:spPr>
                <a:xfrm>
                  <a:off x="1116000" y="188640"/>
                  <a:ext cx="6552344" cy="366311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1116000" y="3851756"/>
                  <a:ext cx="35621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158        156         154     </a:t>
                  </a:r>
                  <a:r>
                    <a:rPr lang="en-US" sz="1400" dirty="0" smtClean="0"/>
                    <a:t>  </a:t>
                  </a:r>
                  <a:r>
                    <a:rPr lang="en-US" dirty="0" smtClean="0"/>
                    <a:t> 152 nm      </a:t>
                  </a:r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539552" y="404664"/>
                  <a:ext cx="531997" cy="257948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6</a:t>
                  </a:r>
                </a:p>
                <a:p>
                  <a:pPr algn="ctr"/>
                  <a:endParaRPr lang="en-US" sz="24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4</a:t>
                  </a:r>
                </a:p>
                <a:p>
                  <a:pPr algn="ctr"/>
                  <a:endParaRPr lang="en-US" sz="24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2</a:t>
                  </a:r>
                </a:p>
                <a:p>
                  <a:pPr algn="ctr"/>
                  <a:endParaRPr lang="en-US" sz="24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</a:rPr>
                    <a:t>0</a:t>
                  </a:r>
                  <a:endParaRPr lang="en-US" sz="2400" dirty="0" smtClean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206" name="TextBox 8205"/>
            <p:cNvSpPr txBox="1"/>
            <p:nvPr/>
          </p:nvSpPr>
          <p:spPr>
            <a:xfrm rot="16200000">
              <a:off x="-399205" y="1668538"/>
              <a:ext cx="1475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Symbol" panose="05050102010706020507" pitchFamily="18" charset="2"/>
                </a:rPr>
                <a:t>s</a:t>
              </a:r>
              <a:r>
                <a:rPr lang="en-US" dirty="0" smtClean="0"/>
                <a:t> x 10</a:t>
              </a:r>
              <a:r>
                <a:rPr lang="en-US" sz="2000" baseline="30000" dirty="0" smtClean="0"/>
                <a:t>-19 </a:t>
              </a:r>
              <a:r>
                <a:rPr lang="en-US" sz="2000" dirty="0" smtClean="0"/>
                <a:t>cm</a:t>
              </a:r>
              <a:r>
                <a:rPr lang="en-US" sz="2000" baseline="30000" dirty="0" smtClean="0"/>
                <a:t>2</a:t>
              </a:r>
              <a:endParaRPr lang="en-US" baseline="30000" dirty="0"/>
            </a:p>
          </p:txBody>
        </p:sp>
        <p:cxnSp>
          <p:nvCxnSpPr>
            <p:cNvPr id="8208" name="Straight Connector 8207"/>
            <p:cNvCxnSpPr/>
            <p:nvPr/>
          </p:nvCxnSpPr>
          <p:spPr>
            <a:xfrm>
              <a:off x="1029829" y="3717032"/>
              <a:ext cx="8617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043608" y="2636912"/>
              <a:ext cx="8617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1035943" y="1484784"/>
              <a:ext cx="8617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1043608" y="404664"/>
              <a:ext cx="8617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1" name="TextBox 8210"/>
            <p:cNvSpPr txBox="1"/>
            <p:nvPr/>
          </p:nvSpPr>
          <p:spPr>
            <a:xfrm>
              <a:off x="1403648" y="3140968"/>
              <a:ext cx="8707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F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2</a:t>
              </a:r>
              <a:r>
                <a:rPr lang="en-US" dirty="0" smtClean="0">
                  <a:solidFill>
                    <a:srgbClr val="0000FF"/>
                  </a:solidFill>
                </a:rPr>
                <a:t> laser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8212" name="Rectangle 8211"/>
            <p:cNvSpPr/>
            <p:nvPr/>
          </p:nvSpPr>
          <p:spPr>
            <a:xfrm>
              <a:off x="954000" y="116632"/>
              <a:ext cx="143034" cy="288032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3" name="TextBox 8212"/>
            <p:cNvSpPr txBox="1"/>
            <p:nvPr/>
          </p:nvSpPr>
          <p:spPr>
            <a:xfrm>
              <a:off x="5278431" y="5123618"/>
              <a:ext cx="22918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McGuire PRA </a:t>
              </a:r>
              <a:r>
                <a:rPr lang="en-US" sz="1400" b="1" dirty="0" smtClean="0"/>
                <a:t>19</a:t>
              </a:r>
              <a:r>
                <a:rPr lang="en-US" sz="1400" dirty="0" smtClean="0"/>
                <a:t> 1978 (1979)</a:t>
              </a:r>
              <a:endParaRPr lang="en-US" sz="1400" dirty="0"/>
            </a:p>
          </p:txBody>
        </p:sp>
      </p:grpSp>
      <p:sp>
        <p:nvSpPr>
          <p:cNvPr id="8215" name="TextBox 8214"/>
          <p:cNvSpPr txBox="1"/>
          <p:nvPr/>
        </p:nvSpPr>
        <p:spPr>
          <a:xfrm>
            <a:off x="5940936" y="2319263"/>
            <a:ext cx="121219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PHOFEX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10930" y="4499828"/>
            <a:ext cx="6552344" cy="20255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95536" y="764704"/>
            <a:ext cx="7992888" cy="3716136"/>
            <a:chOff x="395536" y="764704"/>
            <a:chExt cx="7992888" cy="3716136"/>
          </a:xfrm>
        </p:grpSpPr>
        <p:sp>
          <p:nvSpPr>
            <p:cNvPr id="2" name="Rectangle 1"/>
            <p:cNvSpPr/>
            <p:nvPr/>
          </p:nvSpPr>
          <p:spPr>
            <a:xfrm>
              <a:off x="395536" y="764704"/>
              <a:ext cx="7992888" cy="3716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4759" y="925914"/>
              <a:ext cx="6462210" cy="3182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295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218382" y="5698526"/>
            <a:ext cx="6763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6232448" y="4672187"/>
            <a:ext cx="532317" cy="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own Arrow 4"/>
          <p:cNvSpPr/>
          <p:nvPr/>
        </p:nvSpPr>
        <p:spPr>
          <a:xfrm rot="10800000">
            <a:off x="4287446" y="3887631"/>
            <a:ext cx="276610" cy="204941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0800000">
            <a:off x="6311875" y="3325467"/>
            <a:ext cx="313006" cy="1346715"/>
          </a:xfrm>
          <a:prstGeom prst="downArrow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841910" y="3322361"/>
            <a:ext cx="376783" cy="2376164"/>
          </a:xfrm>
          <a:prstGeom prst="downArrow">
            <a:avLst/>
          </a:prstGeom>
          <a:solidFill>
            <a:srgbClr val="0000FF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02595" y="5469745"/>
            <a:ext cx="679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S(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P)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112140" y="4443405"/>
            <a:ext cx="1193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 +S(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D)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5490501" y="3096687"/>
            <a:ext cx="1075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smtClean="0"/>
              <a:t>S(</a:t>
            </a:r>
            <a:r>
              <a:rPr lang="en-US" sz="2000" baseline="30000" dirty="0" smtClean="0"/>
              <a:t>3</a:t>
            </a:r>
            <a:r>
              <a:rPr lang="en-US" sz="2000" i="1" dirty="0" smtClean="0"/>
              <a:t>D</a:t>
            </a:r>
            <a:r>
              <a:rPr lang="en-US" sz="2000" dirty="0" smtClean="0"/>
              <a:t>°)</a:t>
            </a:r>
            <a:endParaRPr lang="en-US" sz="20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986445" y="3905334"/>
            <a:ext cx="581010" cy="538071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84273" y="5937041"/>
            <a:ext cx="774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COS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7205160" y="4799507"/>
            <a:ext cx="751216" cy="57195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LIF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090494" y="5941418"/>
            <a:ext cx="6705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228800" y="3887631"/>
            <a:ext cx="6705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6200000">
            <a:off x="3421079" y="4610842"/>
            <a:ext cx="1630858" cy="5163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156-150 nm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5770461" y="3701619"/>
            <a:ext cx="1108556" cy="5163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219 nm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41265" y="116632"/>
            <a:ext cx="69553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 smtClean="0">
                <a:solidFill>
                  <a:srgbClr val="FF76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detection of S(</a:t>
            </a:r>
            <a:r>
              <a:rPr lang="en-US" sz="5400" i="1" baseline="30000" dirty="0" smtClean="0">
                <a:solidFill>
                  <a:srgbClr val="FF76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5400" i="1" dirty="0" smtClean="0">
                <a:solidFill>
                  <a:srgbClr val="FF76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S) atoms</a:t>
            </a:r>
            <a:endParaRPr lang="en-US" sz="5400" i="1" dirty="0">
              <a:solidFill>
                <a:srgbClr val="FF76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229349" y="3322361"/>
            <a:ext cx="8453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475656" y="1484784"/>
            <a:ext cx="2543292" cy="3247285"/>
            <a:chOff x="4211960" y="1056985"/>
            <a:chExt cx="2543292" cy="3247285"/>
          </a:xfrm>
        </p:grpSpPr>
        <p:sp>
          <p:nvSpPr>
            <p:cNvPr id="15" name="Down Arrow 14"/>
            <p:cNvSpPr/>
            <p:nvPr/>
          </p:nvSpPr>
          <p:spPr>
            <a:xfrm rot="10800000">
              <a:off x="5650398" y="2053795"/>
              <a:ext cx="276610" cy="2049410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211960" y="1056985"/>
              <a:ext cx="2543292" cy="3247285"/>
              <a:chOff x="4211960" y="1056985"/>
              <a:chExt cx="2543292" cy="3247285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4838152" y="4119612"/>
                <a:ext cx="69238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Down Arrow 5"/>
              <p:cNvSpPr/>
              <p:nvPr/>
            </p:nvSpPr>
            <p:spPr>
              <a:xfrm rot="5400000">
                <a:off x="4945900" y="1690762"/>
                <a:ext cx="356840" cy="704701"/>
              </a:xfrm>
              <a:prstGeom prst="downArrow">
                <a:avLst>
                  <a:gd name="adj1" fmla="val 65678"/>
                  <a:gd name="adj2" fmla="val 85274"/>
                </a:avLst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dirty="0">
                  <a:solidFill>
                    <a:srgbClr val="FC10EB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211960" y="1781502"/>
                <a:ext cx="4732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S</a:t>
                </a:r>
                <a:r>
                  <a:rPr lang="en-US" sz="2800" b="1" baseline="30000" dirty="0" smtClean="0"/>
                  <a:t>+</a:t>
                </a:r>
                <a:endParaRPr lang="en-US" baseline="30000" dirty="0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5511653" y="4119608"/>
                <a:ext cx="581389" cy="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530534" y="2053794"/>
                <a:ext cx="516337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Freeform 25"/>
              <p:cNvSpPr/>
              <p:nvPr/>
            </p:nvSpPr>
            <p:spPr>
              <a:xfrm>
                <a:off x="6093042" y="1243603"/>
                <a:ext cx="189886" cy="1101374"/>
              </a:xfrm>
              <a:custGeom>
                <a:avLst/>
                <a:gdLst>
                  <a:gd name="connsiteX0" fmla="*/ 118668 w 135821"/>
                  <a:gd name="connsiteY0" fmla="*/ 0 h 889000"/>
                  <a:gd name="connsiteX1" fmla="*/ 118668 w 135821"/>
                  <a:gd name="connsiteY1" fmla="*/ 270934 h 889000"/>
                  <a:gd name="connsiteX2" fmla="*/ 34001 w 135821"/>
                  <a:gd name="connsiteY2" fmla="*/ 321734 h 889000"/>
                  <a:gd name="connsiteX3" fmla="*/ 135601 w 135821"/>
                  <a:gd name="connsiteY3" fmla="*/ 355600 h 889000"/>
                  <a:gd name="connsiteX4" fmla="*/ 135 w 135821"/>
                  <a:gd name="connsiteY4" fmla="*/ 457200 h 889000"/>
                  <a:gd name="connsiteX5" fmla="*/ 135601 w 135821"/>
                  <a:gd name="connsiteY5" fmla="*/ 541867 h 889000"/>
                  <a:gd name="connsiteX6" fmla="*/ 135 w 135821"/>
                  <a:gd name="connsiteY6" fmla="*/ 643467 h 889000"/>
                  <a:gd name="connsiteX7" fmla="*/ 110201 w 135821"/>
                  <a:gd name="connsiteY7" fmla="*/ 745067 h 889000"/>
                  <a:gd name="connsiteX8" fmla="*/ 110201 w 135821"/>
                  <a:gd name="connsiteY8" fmla="*/ 889000 h 88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821" h="889000">
                    <a:moveTo>
                      <a:pt x="118668" y="0"/>
                    </a:moveTo>
                    <a:cubicBezTo>
                      <a:pt x="125723" y="108656"/>
                      <a:pt x="132779" y="217312"/>
                      <a:pt x="118668" y="270934"/>
                    </a:cubicBezTo>
                    <a:cubicBezTo>
                      <a:pt x="104557" y="324556"/>
                      <a:pt x="31179" y="307623"/>
                      <a:pt x="34001" y="321734"/>
                    </a:cubicBezTo>
                    <a:cubicBezTo>
                      <a:pt x="36823" y="335845"/>
                      <a:pt x="141245" y="333022"/>
                      <a:pt x="135601" y="355600"/>
                    </a:cubicBezTo>
                    <a:cubicBezTo>
                      <a:pt x="129957" y="378178"/>
                      <a:pt x="135" y="426156"/>
                      <a:pt x="135" y="457200"/>
                    </a:cubicBezTo>
                    <a:cubicBezTo>
                      <a:pt x="135" y="488244"/>
                      <a:pt x="135601" y="510823"/>
                      <a:pt x="135601" y="541867"/>
                    </a:cubicBezTo>
                    <a:cubicBezTo>
                      <a:pt x="135601" y="572911"/>
                      <a:pt x="4368" y="609600"/>
                      <a:pt x="135" y="643467"/>
                    </a:cubicBezTo>
                    <a:cubicBezTo>
                      <a:pt x="-4098" y="677334"/>
                      <a:pt x="91857" y="704145"/>
                      <a:pt x="110201" y="745067"/>
                    </a:cubicBezTo>
                    <a:cubicBezTo>
                      <a:pt x="128545" y="785989"/>
                      <a:pt x="119373" y="837494"/>
                      <a:pt x="110201" y="88900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16200000">
                <a:off x="5671992" y="1667922"/>
                <a:ext cx="1591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Autoionization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5115656" y="2893831"/>
                <a:ext cx="10102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~157 nm</a:t>
                </a:r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102509" y="3934938"/>
                <a:ext cx="6527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S(</a:t>
                </a:r>
                <a:r>
                  <a:rPr lang="en-US" baseline="30000" dirty="0"/>
                  <a:t>1</a:t>
                </a:r>
                <a:r>
                  <a:rPr lang="en-US" dirty="0"/>
                  <a:t>D)</a:t>
                </a: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5189759" y="4931876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ns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4650990" y="5132426"/>
            <a:ext cx="3048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948537" y="5116542"/>
            <a:ext cx="35165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25269" y="3405514"/>
            <a:ext cx="9307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same laser pulse</a:t>
            </a:r>
            <a:endParaRPr lang="en-US" sz="14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3131840" y="3789040"/>
            <a:ext cx="3048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935790" y="3789040"/>
            <a:ext cx="35165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75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720080"/>
          </a:xfrm>
        </p:spPr>
        <p:txBody>
          <a:bodyPr/>
          <a:lstStyle/>
          <a:p>
            <a:r>
              <a:rPr lang="en-US" sz="4800" dirty="0" smtClean="0">
                <a:solidFill>
                  <a:srgbClr val="FF7605"/>
                </a:solidFill>
              </a:rPr>
              <a:t>OCS photodissociation </a:t>
            </a:r>
            <a:endParaRPr lang="en-US" sz="4800" dirty="0">
              <a:solidFill>
                <a:srgbClr val="FF760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3–5 February, 2015 Leiden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0737-1818-468F-82B8-475F3DC74CA4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1412776"/>
            <a:ext cx="70807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COS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i="1" dirty="0" smtClean="0">
                <a:solidFill>
                  <a:srgbClr val="0000FF"/>
                </a:solidFill>
              </a:rPr>
              <a:t>X</a:t>
            </a:r>
            <a:r>
              <a:rPr lang="en-US" sz="3200" baseline="30000" dirty="0" smtClean="0">
                <a:solidFill>
                  <a:srgbClr val="0000FF"/>
                </a:solidFill>
              </a:rPr>
              <a:t>1</a:t>
            </a:r>
            <a:r>
              <a:rPr lang="en-US" sz="3200" dirty="0" smtClean="0">
                <a:solidFill>
                  <a:srgbClr val="0000FF"/>
                </a:solidFill>
              </a:rPr>
              <a:t>A</a:t>
            </a:r>
            <a:r>
              <a:rPr lang="en-US" sz="3200" dirty="0">
                <a:solidFill>
                  <a:srgbClr val="0000FF"/>
                </a:solidFill>
              </a:rPr>
              <a:t>’) + </a:t>
            </a:r>
            <a:r>
              <a:rPr lang="en-US" sz="3200" dirty="0" err="1">
                <a:solidFill>
                  <a:srgbClr val="0000FF"/>
                </a:solidFill>
              </a:rPr>
              <a:t>h</a:t>
            </a:r>
            <a:r>
              <a:rPr lang="en-US" sz="3200" dirty="0" err="1">
                <a:solidFill>
                  <a:srgbClr val="0000FF"/>
                </a:solidFill>
                <a:latin typeface="Symbol" panose="05050102010706020507" pitchFamily="18" charset="2"/>
              </a:rPr>
              <a:t>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FF"/>
                </a:solidFill>
                <a:sym typeface="Wingdings" panose="05000000000000000000" pitchFamily="2" charset="2"/>
              </a:rPr>
              <a:t> CO </a:t>
            </a:r>
            <a:r>
              <a:rPr lang="en-US" sz="3200" i="1" dirty="0">
                <a:solidFill>
                  <a:srgbClr val="0000FF"/>
                </a:solidFill>
                <a:sym typeface="Wingdings" panose="05000000000000000000" pitchFamily="2" charset="2"/>
              </a:rPr>
              <a:t>X</a:t>
            </a:r>
            <a:r>
              <a:rPr lang="en-US" sz="3200" baseline="30000" dirty="0">
                <a:solidFill>
                  <a:srgbClr val="0000FF"/>
                </a:solidFill>
                <a:sym typeface="Wingdings" panose="05000000000000000000" pitchFamily="2" charset="2"/>
              </a:rPr>
              <a:t>1</a:t>
            </a:r>
            <a:r>
              <a:rPr lang="en-US" sz="3200" dirty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 (</a:t>
            </a:r>
            <a:r>
              <a:rPr lang="en-US" sz="3200" dirty="0">
                <a:solidFill>
                  <a:srgbClr val="0000FF"/>
                </a:solidFill>
                <a:sym typeface="Wingdings" panose="05000000000000000000" pitchFamily="2" charset="2"/>
              </a:rPr>
              <a:t>v, J) + </a:t>
            </a:r>
            <a:r>
              <a:rPr lang="en-US" sz="3200" u="sng" dirty="0">
                <a:solidFill>
                  <a:srgbClr val="FF0000"/>
                </a:solidFill>
                <a:sym typeface="Wingdings" panose="05000000000000000000" pitchFamily="2" charset="2"/>
              </a:rPr>
              <a:t>S(</a:t>
            </a:r>
            <a:r>
              <a:rPr lang="en-US" sz="3200" u="sng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en-US" sz="3200" u="sng" dirty="0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en-US" sz="3200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) </a:t>
            </a:r>
            <a:endParaRPr lang="en-US" sz="3200" u="sng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00050" lvl="1" indent="0">
              <a:buNone/>
            </a:pPr>
            <a:r>
              <a:rPr 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		</a:t>
            </a:r>
            <a:r>
              <a:rPr lang="en-US" sz="2800" dirty="0" smtClean="0">
                <a:solidFill>
                  <a:srgbClr val="0000FF"/>
                </a:solidFill>
                <a:sym typeface="Wingdings" panose="05000000000000000000" pitchFamily="2" charset="2"/>
              </a:rPr>
              <a:t>                </a:t>
            </a:r>
            <a:r>
              <a:rPr lang="en-US" sz="3200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CS </a:t>
            </a:r>
            <a:r>
              <a:rPr lang="en-US" sz="3200" i="1" u="sng" dirty="0">
                <a:solidFill>
                  <a:srgbClr val="FF0000"/>
                </a:solidFill>
                <a:sym typeface="Wingdings" panose="05000000000000000000" pitchFamily="2" charset="2"/>
              </a:rPr>
              <a:t>A</a:t>
            </a:r>
            <a:r>
              <a:rPr lang="en-US" sz="3200" u="sng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en-US" sz="3200" u="sng" dirty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sz="3200" u="sng" dirty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en-US" sz="3200" u="sng" dirty="0" err="1">
                <a:solidFill>
                  <a:srgbClr val="FF0000"/>
                </a:solidFill>
                <a:sym typeface="Wingdings" panose="05000000000000000000" pitchFamily="2" charset="2"/>
              </a:rPr>
              <a:t>v,J</a:t>
            </a:r>
            <a:r>
              <a:rPr lang="en-US" sz="3200" u="sng" dirty="0">
                <a:solidFill>
                  <a:srgbClr val="FF0000"/>
                </a:solidFill>
                <a:sym typeface="Wingdings" panose="05000000000000000000" pitchFamily="2" charset="2"/>
              </a:rPr>
              <a:t>) </a:t>
            </a:r>
            <a:r>
              <a:rPr lang="en-US" sz="3200" dirty="0">
                <a:solidFill>
                  <a:srgbClr val="0000FF"/>
                </a:solidFill>
                <a:sym typeface="Wingdings" panose="05000000000000000000" pitchFamily="2" charset="2"/>
              </a:rPr>
              <a:t>+ O(</a:t>
            </a:r>
            <a:r>
              <a:rPr lang="en-US" sz="3200" baseline="30000" dirty="0">
                <a:solidFill>
                  <a:srgbClr val="0000FF"/>
                </a:solidFill>
                <a:sym typeface="Wingdings" panose="05000000000000000000" pitchFamily="2" charset="2"/>
              </a:rPr>
              <a:t>1</a:t>
            </a:r>
            <a:r>
              <a:rPr lang="en-US" sz="3200" dirty="0">
                <a:solidFill>
                  <a:srgbClr val="0000FF"/>
                </a:solidFill>
                <a:sym typeface="Wingdings" panose="05000000000000000000" pitchFamily="2" charset="2"/>
              </a:rPr>
              <a:t>D)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9463" y="2636912"/>
            <a:ext cx="867645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rgbClr val="FF7605"/>
                </a:solidFill>
              </a:rPr>
              <a:t>Previous Work: Yamanouchi</a:t>
            </a:r>
            <a:endParaRPr lang="en-US" sz="4400" dirty="0">
              <a:solidFill>
                <a:srgbClr val="FF760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3364687"/>
            <a:ext cx="70807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sym typeface="Wingdings" panose="05000000000000000000" pitchFamily="2" charset="2"/>
              </a:rPr>
              <a:t>CO </a:t>
            </a:r>
            <a:r>
              <a:rPr lang="en-US" sz="3200" i="1" dirty="0">
                <a:solidFill>
                  <a:srgbClr val="0000FF"/>
                </a:solidFill>
                <a:sym typeface="Wingdings" panose="05000000000000000000" pitchFamily="2" charset="2"/>
              </a:rPr>
              <a:t>X</a:t>
            </a:r>
            <a:r>
              <a:rPr lang="en-US" sz="3200" baseline="30000" dirty="0">
                <a:solidFill>
                  <a:srgbClr val="0000FF"/>
                </a:solidFill>
                <a:sym typeface="Wingdings" panose="05000000000000000000" pitchFamily="2" charset="2"/>
              </a:rPr>
              <a:t>1</a:t>
            </a:r>
            <a:r>
              <a:rPr lang="en-US" sz="3200" dirty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 (</a:t>
            </a:r>
            <a:r>
              <a:rPr lang="en-US" sz="3200" dirty="0">
                <a:solidFill>
                  <a:srgbClr val="0000FF"/>
                </a:solidFill>
                <a:sym typeface="Wingdings" panose="05000000000000000000" pitchFamily="2" charset="2"/>
              </a:rPr>
              <a:t>v, J</a:t>
            </a:r>
            <a:r>
              <a:rPr lang="en-US" sz="3200" dirty="0" smtClean="0">
                <a:solidFill>
                  <a:srgbClr val="0000FF"/>
                </a:solidFill>
                <a:sym typeface="Wingdings" panose="05000000000000000000" pitchFamily="2" charset="2"/>
              </a:rPr>
              <a:t>) + </a:t>
            </a:r>
            <a:r>
              <a:rPr lang="en-US" sz="2400" dirty="0" smtClean="0">
                <a:solidFill>
                  <a:srgbClr val="0000FF"/>
                </a:solidFill>
                <a:sym typeface="Wingdings" panose="05000000000000000000" pitchFamily="2" charset="2"/>
              </a:rPr>
              <a:t>170-150 nm </a:t>
            </a:r>
            <a:r>
              <a:rPr lang="en-US" sz="3200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0000FF"/>
                </a:solidFill>
                <a:sym typeface="Wingdings" panose="05000000000000000000" pitchFamily="2" charset="2"/>
              </a:rPr>
              <a:t>CO </a:t>
            </a:r>
            <a:r>
              <a:rPr lang="en-US" sz="3200" i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A</a:t>
            </a:r>
            <a:r>
              <a:rPr lang="en-US" sz="3200" baseline="30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1</a:t>
            </a:r>
            <a:r>
              <a:rPr lang="en-US" sz="3200" dirty="0" smtClean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P </a:t>
            </a:r>
            <a:r>
              <a:rPr lang="en-US" sz="3200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LIF</a:t>
            </a:r>
          </a:p>
          <a:p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S(</a:t>
            </a:r>
            <a:r>
              <a:rPr lang="en-US" sz="3200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S) </a:t>
            </a:r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+ 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219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nm</a:t>
            </a:r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S(</a:t>
            </a:r>
            <a:r>
              <a:rPr lang="en-US" sz="3200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D°) </a:t>
            </a:r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 LIF</a:t>
            </a:r>
          </a:p>
          <a:p>
            <a:endParaRPr lang="en-US" sz="32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00050" lvl="1" indent="0">
              <a:buNone/>
            </a:pPr>
            <a:r>
              <a:rPr 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		</a:t>
            </a:r>
            <a:endParaRPr lang="en-US" sz="3200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8264" y="1542198"/>
            <a:ext cx="1757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Major Channel</a:t>
            </a:r>
            <a:endParaRPr lang="en-US" sz="20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1520" y="4395738"/>
            <a:ext cx="867645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rgbClr val="FF7605"/>
                </a:solidFill>
              </a:rPr>
              <a:t>Our Work: CO VUV imaging</a:t>
            </a:r>
            <a:endParaRPr lang="en-US" sz="4400" dirty="0">
              <a:solidFill>
                <a:srgbClr val="FF760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189" y="5108734"/>
            <a:ext cx="8269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sym typeface="Wingdings" panose="05000000000000000000" pitchFamily="2" charset="2"/>
              </a:rPr>
              <a:t>CO </a:t>
            </a:r>
            <a:r>
              <a:rPr lang="en-US" sz="3200" i="1" dirty="0">
                <a:solidFill>
                  <a:srgbClr val="0000FF"/>
                </a:solidFill>
                <a:sym typeface="Wingdings" panose="05000000000000000000" pitchFamily="2" charset="2"/>
              </a:rPr>
              <a:t>X</a:t>
            </a:r>
            <a:r>
              <a:rPr lang="en-US" sz="3200" baseline="30000" dirty="0">
                <a:solidFill>
                  <a:srgbClr val="0000FF"/>
                </a:solidFill>
                <a:sym typeface="Wingdings" panose="05000000000000000000" pitchFamily="2" charset="2"/>
              </a:rPr>
              <a:t>1</a:t>
            </a:r>
            <a:r>
              <a:rPr lang="en-US" sz="3200" dirty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 (</a:t>
            </a:r>
            <a:r>
              <a:rPr lang="en-US" sz="3200" dirty="0">
                <a:solidFill>
                  <a:srgbClr val="0000FF"/>
                </a:solidFill>
                <a:sym typeface="Wingdings" panose="05000000000000000000" pitchFamily="2" charset="2"/>
              </a:rPr>
              <a:t>v, J) </a:t>
            </a:r>
            <a:r>
              <a:rPr lang="en-US" sz="3200" baseline="-25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158-152 </a:t>
            </a:r>
            <a:r>
              <a:rPr lang="en-US" sz="3200" baseline="-25000" dirty="0">
                <a:solidFill>
                  <a:srgbClr val="0000FF"/>
                </a:solidFill>
                <a:sym typeface="Wingdings" panose="05000000000000000000" pitchFamily="2" charset="2"/>
              </a:rPr>
              <a:t>nm </a:t>
            </a:r>
            <a:r>
              <a:rPr lang="en-US" sz="3200" dirty="0">
                <a:solidFill>
                  <a:srgbClr val="0000FF"/>
                </a:solidFill>
                <a:sym typeface="Wingdings" panose="05000000000000000000" pitchFamily="2" charset="2"/>
              </a:rPr>
              <a:t> CO </a:t>
            </a:r>
            <a:r>
              <a:rPr lang="en-US" sz="3200" i="1" dirty="0">
                <a:solidFill>
                  <a:srgbClr val="0000FF"/>
                </a:solidFill>
                <a:sym typeface="Wingdings" panose="05000000000000000000" pitchFamily="2" charset="2"/>
              </a:rPr>
              <a:t>A</a:t>
            </a:r>
            <a:r>
              <a:rPr lang="en-US" sz="3200" baseline="30000" dirty="0">
                <a:solidFill>
                  <a:srgbClr val="0000FF"/>
                </a:solidFill>
                <a:sym typeface="Wingdings" panose="05000000000000000000" pitchFamily="2" charset="2"/>
              </a:rPr>
              <a:t>1</a:t>
            </a:r>
            <a:r>
              <a:rPr lang="en-US" sz="3200" dirty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P </a:t>
            </a:r>
            <a:r>
              <a:rPr lang="en-US" sz="3200" baseline="-25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158-152 </a:t>
            </a:r>
            <a:r>
              <a:rPr lang="en-US" sz="3200" baseline="-25000" dirty="0">
                <a:solidFill>
                  <a:srgbClr val="0000FF"/>
                </a:solidFill>
                <a:sym typeface="Wingdings" panose="05000000000000000000" pitchFamily="2" charset="2"/>
              </a:rPr>
              <a:t>nm</a:t>
            </a:r>
            <a:r>
              <a:rPr lang="en-US" sz="3200" baseline="-25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32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sz="3200" dirty="0" smtClean="0">
                <a:solidFill>
                  <a:srgbClr val="0000FF"/>
                </a:solidFill>
                <a:sym typeface="Wingdings" panose="05000000000000000000" pitchFamily="2" charset="2"/>
              </a:rPr>
              <a:t>CO</a:t>
            </a:r>
            <a:r>
              <a:rPr lang="en-US" sz="3200" baseline="30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+</a:t>
            </a:r>
            <a:r>
              <a:rPr lang="en-US" sz="3200" dirty="0" smtClean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endParaRPr lang="en-US" sz="3200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5360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0C0737-1818-468F-82B8-475F3DC74CA4}" type="slidenum">
              <a:rPr lang="en-US" smtClean="0"/>
              <a:t>28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3–5 February, 2015 Leiden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08720"/>
            <a:ext cx="6120680" cy="55913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0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solidFill>
                  <a:srgbClr val="FF76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CO, CO</a:t>
            </a:r>
            <a:r>
              <a:rPr lang="en-US" sz="5400" i="1" baseline="-25000" dirty="0" smtClean="0">
                <a:solidFill>
                  <a:srgbClr val="FF76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5400" i="1" dirty="0" smtClean="0">
                <a:solidFill>
                  <a:srgbClr val="FF76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COS in the VUV</a:t>
            </a:r>
            <a:endParaRPr lang="en-US" sz="5400" i="1" dirty="0">
              <a:solidFill>
                <a:srgbClr val="FF76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66750" y="6011996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  10</a:t>
            </a:r>
            <a:r>
              <a:rPr lang="en-US" baseline="30000" dirty="0"/>
              <a:t>3</a:t>
            </a:r>
            <a:r>
              <a:rPr lang="en-US" dirty="0"/>
              <a:t> cm</a:t>
            </a:r>
            <a:r>
              <a:rPr lang="en-US" baseline="30000" dirty="0"/>
              <a:t>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0680" y="1328003"/>
            <a:ext cx="7390491" cy="4917026"/>
            <a:chOff x="-50802" y="-1047631"/>
            <a:chExt cx="7101551" cy="9001000"/>
          </a:xfrm>
        </p:grpSpPr>
        <p:sp>
          <p:nvSpPr>
            <p:cNvPr id="16" name="Rectangle 15"/>
            <p:cNvSpPr/>
            <p:nvPr/>
          </p:nvSpPr>
          <p:spPr>
            <a:xfrm>
              <a:off x="0" y="-1047631"/>
              <a:ext cx="7050749" cy="90010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42600" y="4225020"/>
              <a:ext cx="858273" cy="676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8.00 eV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187624" y="3036343"/>
              <a:ext cx="3044141" cy="4785145"/>
            </a:xfrm>
            <a:custGeom>
              <a:avLst/>
              <a:gdLst>
                <a:gd name="connsiteX0" fmla="*/ 0 w 3044141"/>
                <a:gd name="connsiteY0" fmla="*/ 0 h 4877182"/>
                <a:gd name="connsiteX1" fmla="*/ 219919 w 3044141"/>
                <a:gd name="connsiteY1" fmla="*/ 2511706 h 4877182"/>
                <a:gd name="connsiteX2" fmla="*/ 335665 w 3044141"/>
                <a:gd name="connsiteY2" fmla="*/ 3877519 h 4877182"/>
                <a:gd name="connsiteX3" fmla="*/ 532435 w 3044141"/>
                <a:gd name="connsiteY3" fmla="*/ 4664597 h 4877182"/>
                <a:gd name="connsiteX4" fmla="*/ 717630 w 3044141"/>
                <a:gd name="connsiteY4" fmla="*/ 4872942 h 4877182"/>
                <a:gd name="connsiteX5" fmla="*/ 833377 w 3044141"/>
                <a:gd name="connsiteY5" fmla="*/ 4722471 h 4877182"/>
                <a:gd name="connsiteX6" fmla="*/ 1018572 w 3044141"/>
                <a:gd name="connsiteY6" fmla="*/ 3865944 h 4877182"/>
                <a:gd name="connsiteX7" fmla="*/ 1134319 w 3044141"/>
                <a:gd name="connsiteY7" fmla="*/ 3252486 h 4877182"/>
                <a:gd name="connsiteX8" fmla="*/ 1238491 w 3044141"/>
                <a:gd name="connsiteY8" fmla="*/ 2997843 h 4877182"/>
                <a:gd name="connsiteX9" fmla="*/ 1446835 w 3044141"/>
                <a:gd name="connsiteY9" fmla="*/ 2905245 h 4877182"/>
                <a:gd name="connsiteX10" fmla="*/ 2268638 w 3044141"/>
                <a:gd name="connsiteY10" fmla="*/ 2847372 h 4877182"/>
                <a:gd name="connsiteX11" fmla="*/ 2268638 w 3044141"/>
                <a:gd name="connsiteY11" fmla="*/ 2847372 h 4877182"/>
                <a:gd name="connsiteX12" fmla="*/ 3044141 w 3044141"/>
                <a:gd name="connsiteY12" fmla="*/ 2858947 h 487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4141" h="4877182">
                  <a:moveTo>
                    <a:pt x="0" y="0"/>
                  </a:moveTo>
                  <a:cubicBezTo>
                    <a:pt x="81987" y="932726"/>
                    <a:pt x="163975" y="1865453"/>
                    <a:pt x="219919" y="2511706"/>
                  </a:cubicBezTo>
                  <a:cubicBezTo>
                    <a:pt x="275863" y="3157959"/>
                    <a:pt x="283579" y="3518704"/>
                    <a:pt x="335665" y="3877519"/>
                  </a:cubicBezTo>
                  <a:cubicBezTo>
                    <a:pt x="387751" y="4236334"/>
                    <a:pt x="468774" y="4498693"/>
                    <a:pt x="532435" y="4664597"/>
                  </a:cubicBezTo>
                  <a:cubicBezTo>
                    <a:pt x="596096" y="4830501"/>
                    <a:pt x="667473" y="4863296"/>
                    <a:pt x="717630" y="4872942"/>
                  </a:cubicBezTo>
                  <a:cubicBezTo>
                    <a:pt x="767787" y="4882588"/>
                    <a:pt x="783220" y="4890304"/>
                    <a:pt x="833377" y="4722471"/>
                  </a:cubicBezTo>
                  <a:cubicBezTo>
                    <a:pt x="883534" y="4554638"/>
                    <a:pt x="968415" y="4110941"/>
                    <a:pt x="1018572" y="3865944"/>
                  </a:cubicBezTo>
                  <a:cubicBezTo>
                    <a:pt x="1068729" y="3620947"/>
                    <a:pt x="1097666" y="3397170"/>
                    <a:pt x="1134319" y="3252486"/>
                  </a:cubicBezTo>
                  <a:cubicBezTo>
                    <a:pt x="1170972" y="3107802"/>
                    <a:pt x="1186405" y="3055716"/>
                    <a:pt x="1238491" y="2997843"/>
                  </a:cubicBezTo>
                  <a:cubicBezTo>
                    <a:pt x="1290577" y="2939970"/>
                    <a:pt x="1275144" y="2930323"/>
                    <a:pt x="1446835" y="2905245"/>
                  </a:cubicBezTo>
                  <a:cubicBezTo>
                    <a:pt x="1618526" y="2880167"/>
                    <a:pt x="2268638" y="2847372"/>
                    <a:pt x="2268638" y="2847372"/>
                  </a:cubicBezTo>
                  <a:lnTo>
                    <a:pt x="2268638" y="2847372"/>
                  </a:lnTo>
                  <a:lnTo>
                    <a:pt x="3044141" y="2858947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210303" y="4860000"/>
              <a:ext cx="321603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-50802" y="-1012262"/>
              <a:ext cx="5821593" cy="6760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CO</a:t>
              </a:r>
              <a:r>
                <a:rPr lang="en-US" baseline="-25000" dirty="0"/>
                <a:t>2</a:t>
              </a:r>
              <a:r>
                <a:rPr lang="en-US" dirty="0"/>
                <a:t> I.P. = 13.77 </a:t>
              </a:r>
              <a:r>
                <a:rPr lang="en-US" dirty="0" smtClean="0"/>
                <a:t>eV                                           CO I.P. = 14.01 eV</a:t>
              </a:r>
              <a:endParaRPr lang="nl-NL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54524" y="84896"/>
              <a:ext cx="108000" cy="504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854524" y="-131128"/>
              <a:ext cx="108000" cy="21602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48928" y="4752825"/>
              <a:ext cx="802142" cy="6760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CO(X)</a:t>
              </a:r>
              <a:endParaRPr lang="nl-NL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84168" y="2117054"/>
              <a:ext cx="876982" cy="6760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CO(A)</a:t>
              </a:r>
              <a:endParaRPr lang="nl-NL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84168" y="-262540"/>
              <a:ext cx="806478" cy="6948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</a:t>
              </a:r>
              <a:r>
                <a:rPr lang="en-US" sz="2800" baseline="30000" dirty="0" smtClean="0"/>
                <a:t>+</a:t>
              </a:r>
              <a:r>
                <a:rPr lang="en-US" dirty="0" smtClean="0"/>
                <a:t>(X)</a:t>
              </a:r>
              <a:endParaRPr lang="nl-NL" dirty="0"/>
            </a:p>
          </p:txBody>
        </p:sp>
        <p:sp>
          <p:nvSpPr>
            <p:cNvPr id="23" name="Down Arrow 22"/>
            <p:cNvSpPr/>
            <p:nvPr/>
          </p:nvSpPr>
          <p:spPr>
            <a:xfrm rot="10800000">
              <a:off x="5410792" y="-625570"/>
              <a:ext cx="360000" cy="2880000"/>
            </a:xfrm>
            <a:prstGeom prst="downArrow">
              <a:avLst/>
            </a:prstGeom>
            <a:solidFill>
              <a:schemeClr val="accent3"/>
            </a:solidFill>
            <a:ln w="3175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 smtClean="0"/>
                <a:t>155 nm</a:t>
              </a:r>
              <a:endParaRPr lang="nl-NL" sz="1200" dirty="0"/>
            </a:p>
          </p:txBody>
        </p:sp>
        <p:sp>
          <p:nvSpPr>
            <p:cNvPr id="24" name="Down Arrow 23"/>
            <p:cNvSpPr/>
            <p:nvPr/>
          </p:nvSpPr>
          <p:spPr>
            <a:xfrm rot="10800000">
              <a:off x="5410881" y="2243019"/>
              <a:ext cx="360000" cy="2880000"/>
            </a:xfrm>
            <a:prstGeom prst="downArrow">
              <a:avLst/>
            </a:prstGeom>
            <a:solidFill>
              <a:schemeClr val="accent3"/>
            </a:solidFill>
            <a:ln w="3175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 smtClean="0"/>
                <a:t>155 nm</a:t>
              </a:r>
              <a:endParaRPr lang="nl-NL" sz="1200" dirty="0"/>
            </a:p>
          </p:txBody>
        </p:sp>
        <p:sp>
          <p:nvSpPr>
            <p:cNvPr id="25" name="Down Arrow 24"/>
            <p:cNvSpPr/>
            <p:nvPr/>
          </p:nvSpPr>
          <p:spPr>
            <a:xfrm rot="10800000">
              <a:off x="1728000" y="4882771"/>
              <a:ext cx="360000" cy="2880000"/>
            </a:xfrm>
            <a:prstGeom prst="downArrow">
              <a:avLst/>
            </a:prstGeom>
            <a:solidFill>
              <a:schemeClr val="accent3"/>
            </a:solidFill>
            <a:ln w="3175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 smtClean="0"/>
                <a:t>155nm</a:t>
              </a:r>
              <a:endParaRPr lang="nl-NL" sz="14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00000" y="2808000"/>
              <a:ext cx="271756" cy="49680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99592" y="2592000"/>
              <a:ext cx="271756" cy="21602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7082" y="2338133"/>
              <a:ext cx="818779" cy="676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I.P. CO</a:t>
              </a:r>
              <a:r>
                <a:rPr lang="en-US" baseline="-25000" dirty="0" smtClean="0"/>
                <a:t>2</a:t>
              </a:r>
              <a:endParaRPr lang="nl-NL" baseline="-25000" dirty="0"/>
            </a:p>
          </p:txBody>
        </p:sp>
        <p:sp>
          <p:nvSpPr>
            <p:cNvPr id="29" name="Down Arrow 28"/>
            <p:cNvSpPr/>
            <p:nvPr/>
          </p:nvSpPr>
          <p:spPr>
            <a:xfrm rot="10800000">
              <a:off x="5122728" y="454430"/>
              <a:ext cx="360000" cy="1800000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 smtClean="0"/>
                <a:t>248 nm</a:t>
              </a:r>
              <a:endParaRPr lang="nl-NL" sz="1200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5313555" y="2254430"/>
              <a:ext cx="62659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5457571" y="5157192"/>
              <a:ext cx="62659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1800000" y="7749480"/>
              <a:ext cx="21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Down Arrow 38"/>
            <p:cNvSpPr/>
            <p:nvPr/>
          </p:nvSpPr>
          <p:spPr>
            <a:xfrm>
              <a:off x="3179665" y="4681646"/>
              <a:ext cx="529546" cy="225822"/>
            </a:xfrm>
            <a:prstGeom prst="down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40" name="Down Arrow 39"/>
            <p:cNvSpPr/>
            <p:nvPr/>
          </p:nvSpPr>
          <p:spPr>
            <a:xfrm rot="10800000">
              <a:off x="5133555" y="-292380"/>
              <a:ext cx="360000" cy="683999"/>
            </a:xfrm>
            <a:prstGeom prst="downArrow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smtClean="0"/>
                <a:t>650</a:t>
              </a:r>
              <a:endParaRPr lang="nl-NL" sz="1000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2232706" y="17666"/>
              <a:ext cx="971142" cy="4005064"/>
              <a:chOff x="2232706" y="17666"/>
              <a:chExt cx="971142" cy="4005064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2349694" y="196957"/>
                <a:ext cx="725560" cy="3600000"/>
                <a:chOff x="2349694" y="196957"/>
                <a:chExt cx="725560" cy="3600000"/>
              </a:xfrm>
            </p:grpSpPr>
            <p:sp>
              <p:nvSpPr>
                <p:cNvPr id="30" name="Down Arrow 29"/>
                <p:cNvSpPr/>
                <p:nvPr/>
              </p:nvSpPr>
              <p:spPr>
                <a:xfrm>
                  <a:off x="2709694" y="196957"/>
                  <a:ext cx="360000" cy="720000"/>
                </a:xfrm>
                <a:prstGeom prst="downArrow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050" dirty="0" smtClean="0"/>
                    <a:t>650 </a:t>
                  </a:r>
                  <a:endParaRPr lang="nl-NL" sz="1100" dirty="0"/>
                </a:p>
              </p:txBody>
            </p:sp>
            <p:sp>
              <p:nvSpPr>
                <p:cNvPr id="32" name="Down Arrow 31"/>
                <p:cNvSpPr/>
                <p:nvPr/>
              </p:nvSpPr>
              <p:spPr>
                <a:xfrm rot="10800000">
                  <a:off x="2349694" y="1996957"/>
                  <a:ext cx="360000" cy="1800000"/>
                </a:xfrm>
                <a:prstGeom prst="downArrow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100" dirty="0" smtClean="0"/>
                    <a:t>248 nm</a:t>
                  </a:r>
                  <a:endParaRPr lang="nl-NL" sz="1100" dirty="0"/>
                </a:p>
              </p:txBody>
            </p:sp>
            <p:sp>
              <p:nvSpPr>
                <p:cNvPr id="33" name="Down Arrow 32"/>
                <p:cNvSpPr/>
                <p:nvPr/>
              </p:nvSpPr>
              <p:spPr>
                <a:xfrm rot="10800000">
                  <a:off x="2349694" y="196957"/>
                  <a:ext cx="360000" cy="1800000"/>
                </a:xfrm>
                <a:prstGeom prst="downArrow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100" dirty="0" smtClean="0"/>
                    <a:t>248 nm</a:t>
                  </a:r>
                  <a:endParaRPr lang="nl-NL" sz="1100" dirty="0"/>
                </a:p>
              </p:txBody>
            </p:sp>
            <p:sp>
              <p:nvSpPr>
                <p:cNvPr id="34" name="Down Arrow 33"/>
                <p:cNvSpPr/>
                <p:nvPr/>
              </p:nvSpPr>
              <p:spPr>
                <a:xfrm rot="10800000">
                  <a:off x="2715254" y="916957"/>
                  <a:ext cx="360000" cy="2880000"/>
                </a:xfrm>
                <a:prstGeom prst="downArrow">
                  <a:avLst/>
                </a:prstGeom>
                <a:solidFill>
                  <a:schemeClr val="accent3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100" dirty="0" smtClean="0"/>
                    <a:t>155nm</a:t>
                  </a:r>
                  <a:endParaRPr lang="nl-NL" sz="1100" dirty="0"/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2232706" y="17666"/>
                <a:ext cx="971142" cy="4005064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869613" y="3992221"/>
              <a:ext cx="1296836" cy="15212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CO(X)+O(</a:t>
              </a:r>
              <a:r>
                <a:rPr lang="en-US" baseline="30000" dirty="0" smtClean="0"/>
                <a:t>1</a:t>
              </a:r>
              <a:r>
                <a:rPr lang="en-US" dirty="0" smtClean="0"/>
                <a:t>D)</a:t>
              </a:r>
            </a:p>
            <a:p>
              <a:r>
                <a:rPr lang="en-US" dirty="0" smtClean="0"/>
                <a:t> </a:t>
              </a:r>
              <a:r>
                <a:rPr lang="en-US" dirty="0"/>
                <a:t>7.42 eV</a:t>
              </a:r>
            </a:p>
            <a:p>
              <a:endParaRPr lang="nl-NL" baseline="-25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69613" y="5543986"/>
              <a:ext cx="1587959" cy="1183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CO(X) +O(</a:t>
              </a:r>
              <a:r>
                <a:rPr lang="en-US" baseline="30000" dirty="0"/>
                <a:t>3</a:t>
              </a:r>
              <a:r>
                <a:rPr lang="en-US" dirty="0"/>
                <a:t>P) D</a:t>
              </a:r>
              <a:r>
                <a:rPr lang="en-US" baseline="-25000" dirty="0"/>
                <a:t>0</a:t>
              </a:r>
              <a:endParaRPr lang="nl-NL" baseline="-25000" dirty="0"/>
            </a:p>
            <a:p>
              <a:r>
                <a:rPr lang="en-US" dirty="0" smtClean="0"/>
                <a:t>5.45 eV</a:t>
              </a: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3836199" y="4437112"/>
            <a:ext cx="1008112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27390" y="116632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7605"/>
                </a:solidFill>
              </a:rPr>
              <a:t>CO detection</a:t>
            </a:r>
            <a:endParaRPr lang="en-US" dirty="0">
              <a:solidFill>
                <a:srgbClr val="FF760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3777" y="1784695"/>
            <a:ext cx="41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05509" y="1740578"/>
            <a:ext cx="1282243" cy="23572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goal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484784"/>
            <a:ext cx="7467600" cy="4419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Measure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branching ratios </a:t>
            </a:r>
            <a:r>
              <a:rPr lang="en-US" sz="3600" dirty="0" smtClean="0"/>
              <a:t>of all major channels in photodissociation of relevant molecules over the 100-200 nm region</a:t>
            </a:r>
          </a:p>
          <a:p>
            <a:r>
              <a:rPr lang="en-US" sz="3600" dirty="0" smtClean="0"/>
              <a:t>Controlled </a:t>
            </a:r>
            <a:r>
              <a:rPr lang="en-US" sz="3600" dirty="0"/>
              <a:t>conditions (clusters</a:t>
            </a:r>
            <a:r>
              <a:rPr lang="en-US" sz="3600" dirty="0" smtClean="0"/>
              <a:t>, rotation, vibration, electronic excitation, collisions, …)</a:t>
            </a:r>
          </a:p>
          <a:p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0C0737-1818-468F-82B8-475F3DC74CA4}" type="slidenum">
              <a:rPr lang="en-US" smtClean="0"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3–5 February, 2015 Leiden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bs.acs.org/doi/pdf/10.1021/jp509381q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3" t="14287" r="31873" b="44436"/>
          <a:stretch/>
        </p:blipFill>
        <p:spPr>
          <a:xfrm>
            <a:off x="300481" y="1700808"/>
            <a:ext cx="8293070" cy="4852647"/>
          </a:xfrm>
          <a:prstGeom prst="rect">
            <a:avLst/>
          </a:prstGeom>
        </p:spPr>
      </p:pic>
      <p:pic>
        <p:nvPicPr>
          <p:cNvPr id="3" name="Picture 2" descr="Arthur alignment analysi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2" t="22930" r="6020" b="29887"/>
          <a:stretch/>
        </p:blipFill>
        <p:spPr>
          <a:xfrm>
            <a:off x="5605663" y="4581128"/>
            <a:ext cx="2784293" cy="15121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7605"/>
                </a:solidFill>
              </a:rPr>
              <a:t>polarization</a:t>
            </a:r>
            <a:endParaRPr lang="en-US" dirty="0">
              <a:solidFill>
                <a:srgbClr val="FF760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0" t="2771" r="11407" b="30286"/>
          <a:stretch/>
        </p:blipFill>
        <p:spPr>
          <a:xfrm>
            <a:off x="6086277" y="260648"/>
            <a:ext cx="1075901" cy="1371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8310" y="1101771"/>
            <a:ext cx="1655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Prof. Arthur Suits (Wayne State, USA)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3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CCP ashfold 118 nm det methyl iodide pd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3" t="21158" r="47881" b="62581"/>
          <a:stretch/>
        </p:blipFill>
        <p:spPr>
          <a:xfrm>
            <a:off x="2379952" y="1040160"/>
            <a:ext cx="5754629" cy="534288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0C0737-1818-468F-82B8-475F3DC74CA4}" type="slidenum">
              <a:rPr lang="en-US" smtClean="0"/>
              <a:t>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3–5 February, 2015 Leiden</a:t>
            </a:r>
            <a:endParaRPr lang="en-US"/>
          </a:p>
        </p:txBody>
      </p:sp>
      <p:pic>
        <p:nvPicPr>
          <p:cNvPr id="5" name="Picture 4" descr="PCCP ashfold 118 nm det methyl iodide pd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4" t="16139" r="44510" b="3909"/>
          <a:stretch/>
        </p:blipFill>
        <p:spPr>
          <a:xfrm>
            <a:off x="251520" y="872224"/>
            <a:ext cx="4544898" cy="57039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78333"/>
            <a:ext cx="90635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/>
              <a:t>S. H. Gardiner, </a:t>
            </a:r>
            <a:r>
              <a:rPr lang="en-US" sz="2000" dirty="0" err="1" smtClean="0"/>
              <a:t>L.Lipciuc</a:t>
            </a:r>
            <a:r>
              <a:rPr lang="en-US" sz="2000" dirty="0"/>
              <a:t>, C. Vallance, T. </a:t>
            </a:r>
            <a:r>
              <a:rPr lang="en-US" sz="2000" dirty="0" err="1"/>
              <a:t>Karsili</a:t>
            </a:r>
            <a:r>
              <a:rPr lang="en-US" sz="2000" dirty="0"/>
              <a:t> and M. N. R. Ashfold</a:t>
            </a:r>
            <a:r>
              <a:rPr lang="en-US" sz="2000" i="1" dirty="0"/>
              <a:t>, </a:t>
            </a:r>
            <a:endParaRPr lang="en-US" sz="2000" i="1" dirty="0" smtClean="0"/>
          </a:p>
          <a:p>
            <a:pPr algn="r"/>
            <a:r>
              <a:rPr lang="en-US" sz="2000" i="1" dirty="0" smtClean="0"/>
              <a:t>Phys</a:t>
            </a:r>
            <a:r>
              <a:rPr lang="en-US" sz="2000" i="1" dirty="0"/>
              <a:t>. Chem. Chem. Phys.</a:t>
            </a:r>
            <a:r>
              <a:rPr lang="en-US" sz="2000" dirty="0"/>
              <a:t>, 2014, </a:t>
            </a:r>
            <a:r>
              <a:rPr lang="en-US" sz="2000" dirty="0" smtClean="0"/>
              <a:t>DOI:</a:t>
            </a:r>
            <a:r>
              <a:rPr lang="en-US" sz="2000" dirty="0"/>
              <a:t>10.1039/C4CP04654D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39952" y="1700808"/>
            <a:ext cx="1008112" cy="28803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6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239000" cy="1143000"/>
          </a:xfrm>
        </p:spPr>
        <p:txBody>
          <a:bodyPr/>
          <a:lstStyle/>
          <a:p>
            <a:r>
              <a:rPr lang="en-US" sz="6600" dirty="0" smtClean="0">
                <a:solidFill>
                  <a:schemeClr val="accent1"/>
                </a:solidFill>
              </a:rPr>
              <a:t>Take-home message</a:t>
            </a:r>
            <a:endParaRPr lang="en-US" sz="6600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3–5 February, 2015 Leiden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0737-1818-468F-82B8-475F3DC74CA4}" type="slidenum">
              <a:rPr lang="en-US" smtClean="0"/>
              <a:t>32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628775"/>
            <a:ext cx="7467600" cy="4419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Highly sensitive and informative method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Steps towards full 100-200nm </a:t>
            </a:r>
            <a:r>
              <a:rPr lang="en-US" dirty="0" smtClean="0"/>
              <a:t>scans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– deviation from theory for weak </a:t>
            </a:r>
            <a:r>
              <a:rPr lang="en-US" dirty="0"/>
              <a:t>channels</a:t>
            </a:r>
            <a:endParaRPr lang="en-US" dirty="0" smtClean="0"/>
          </a:p>
          <a:p>
            <a:r>
              <a:rPr lang="en-US" dirty="0" smtClean="0"/>
              <a:t>COS – PHOFEX-LIF S atoms, non-axial recoil</a:t>
            </a:r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– strong polarization, smoother</a:t>
            </a:r>
          </a:p>
          <a:p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OH – clusters, CH</a:t>
            </a:r>
            <a:r>
              <a:rPr lang="en-US" baseline="-25000" dirty="0" smtClean="0"/>
              <a:t>3</a:t>
            </a:r>
            <a:r>
              <a:rPr lang="en-US" dirty="0" smtClean="0"/>
              <a:t> images 118 nm detection (see </a:t>
            </a:r>
            <a:r>
              <a:rPr lang="en-US" dirty="0"/>
              <a:t>Ashfold </a:t>
            </a:r>
            <a:r>
              <a:rPr lang="en-US" dirty="0" smtClean="0"/>
              <a:t>paper on CH</a:t>
            </a:r>
            <a:r>
              <a:rPr lang="en-US" baseline="-25000" dirty="0" smtClean="0"/>
              <a:t>3</a:t>
            </a:r>
            <a:r>
              <a:rPr lang="en-US" dirty="0" smtClean="0"/>
              <a:t>I!)</a:t>
            </a:r>
          </a:p>
          <a:p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68781" y="5517232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dirty="0" smtClean="0">
                <a:solidFill>
                  <a:schemeClr val="accent1"/>
                </a:solidFill>
              </a:rPr>
              <a:t>thanks!</a:t>
            </a:r>
            <a:endParaRPr lang="en-US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3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0565"/>
            <a:ext cx="8229600" cy="100129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cross sections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0C0737-1818-468F-82B8-475F3DC74CA4}" type="slidenum">
              <a:rPr lang="en-US" smtClean="0"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3–5 February, 2015 Leiden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667" y="692695"/>
            <a:ext cx="5034170" cy="6158555"/>
          </a:xfrm>
        </p:spPr>
      </p:pic>
    </p:spTree>
    <p:extLst>
      <p:ext uri="{BB962C8B-B14F-4D97-AF65-F5344CB8AC3E}">
        <p14:creationId xmlns:p14="http://schemas.microsoft.com/office/powerpoint/2010/main" val="344145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diatomics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371804"/>
            <a:ext cx="5339362" cy="226322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 Curves: </a:t>
            </a:r>
            <a:r>
              <a:rPr lang="en-US" dirty="0" smtClean="0">
                <a:latin typeface="Symbol" panose="05050102010706020507" pitchFamily="18" charset="2"/>
              </a:rPr>
              <a:t>S, P, D</a:t>
            </a:r>
            <a:r>
              <a:rPr lang="en-US" dirty="0" smtClean="0"/>
              <a:t> states</a:t>
            </a:r>
          </a:p>
          <a:p>
            <a:r>
              <a:rPr lang="en-US" dirty="0" smtClean="0"/>
              <a:t>Parallel or perpendicular TDMs</a:t>
            </a:r>
          </a:p>
          <a:p>
            <a:r>
              <a:rPr lang="en-US" dirty="0" smtClean="0"/>
              <a:t>Axial recoil?</a:t>
            </a:r>
          </a:p>
          <a:p>
            <a:r>
              <a:rPr lang="en-US" dirty="0" smtClean="0"/>
              <a:t>Correlation diagrams as starting point for dissociation dynamics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0C0737-1818-468F-82B8-475F3DC74CA4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3–5 February, 2015 Leiden</a:t>
            </a:r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313004" y="1929428"/>
            <a:ext cx="2396841" cy="3240360"/>
            <a:chOff x="6339818" y="1267889"/>
            <a:chExt cx="2396841" cy="3240360"/>
          </a:xfrm>
        </p:grpSpPr>
        <p:grpSp>
          <p:nvGrpSpPr>
            <p:cNvPr id="26" name="Group 25"/>
            <p:cNvGrpSpPr/>
            <p:nvPr/>
          </p:nvGrpSpPr>
          <p:grpSpPr>
            <a:xfrm>
              <a:off x="6339818" y="1267889"/>
              <a:ext cx="2396841" cy="3240360"/>
              <a:chOff x="6300192" y="935915"/>
              <a:chExt cx="2396841" cy="324036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6300192" y="935915"/>
                <a:ext cx="2396841" cy="3240360"/>
                <a:chOff x="6300192" y="935915"/>
                <a:chExt cx="2396841" cy="3240360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6300192" y="935915"/>
                  <a:ext cx="2396841" cy="3240360"/>
                  <a:chOff x="3779912" y="2492896"/>
                  <a:chExt cx="2396841" cy="3240360"/>
                </a:xfrm>
              </p:grpSpPr>
              <p:sp>
                <p:nvSpPr>
                  <p:cNvPr id="11" name="Down Arrow 10"/>
                  <p:cNvSpPr/>
                  <p:nvPr/>
                </p:nvSpPr>
                <p:spPr>
                  <a:xfrm rot="10800000">
                    <a:off x="4103720" y="4221088"/>
                    <a:ext cx="288032" cy="1259268"/>
                  </a:xfrm>
                  <a:prstGeom prst="downArrow">
                    <a:avLst/>
                  </a:prstGeom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Left-Right Arrow 14"/>
                  <p:cNvSpPr/>
                  <p:nvPr/>
                </p:nvSpPr>
                <p:spPr>
                  <a:xfrm>
                    <a:off x="4848604" y="3537953"/>
                    <a:ext cx="792088" cy="358158"/>
                  </a:xfrm>
                  <a:prstGeom prst="leftRightArrow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Freeform 5"/>
                  <p:cNvSpPr/>
                  <p:nvPr/>
                </p:nvSpPr>
                <p:spPr>
                  <a:xfrm>
                    <a:off x="3997602" y="4005064"/>
                    <a:ext cx="1673942" cy="1601358"/>
                  </a:xfrm>
                  <a:custGeom>
                    <a:avLst/>
                    <a:gdLst>
                      <a:gd name="connsiteX0" fmla="*/ 0 w 1985818"/>
                      <a:gd name="connsiteY0" fmla="*/ 0 h 1601303"/>
                      <a:gd name="connsiteX1" fmla="*/ 240145 w 1985818"/>
                      <a:gd name="connsiteY1" fmla="*/ 1588655 h 1601303"/>
                      <a:gd name="connsiteX2" fmla="*/ 822036 w 1985818"/>
                      <a:gd name="connsiteY2" fmla="*/ 738909 h 1601303"/>
                      <a:gd name="connsiteX3" fmla="*/ 1985818 w 1985818"/>
                      <a:gd name="connsiteY3" fmla="*/ 628073 h 1601303"/>
                      <a:gd name="connsiteX0" fmla="*/ 0 w 1985818"/>
                      <a:gd name="connsiteY0" fmla="*/ 0 h 1601387"/>
                      <a:gd name="connsiteX1" fmla="*/ 240145 w 1985818"/>
                      <a:gd name="connsiteY1" fmla="*/ 1588655 h 1601387"/>
                      <a:gd name="connsiteX2" fmla="*/ 822036 w 1985818"/>
                      <a:gd name="connsiteY2" fmla="*/ 738909 h 1601387"/>
                      <a:gd name="connsiteX3" fmla="*/ 1985818 w 1985818"/>
                      <a:gd name="connsiteY3" fmla="*/ 591127 h 1601387"/>
                      <a:gd name="connsiteX0" fmla="*/ 0 w 1985818"/>
                      <a:gd name="connsiteY0" fmla="*/ 0 h 1601358"/>
                      <a:gd name="connsiteX1" fmla="*/ 240145 w 1985818"/>
                      <a:gd name="connsiteY1" fmla="*/ 1588655 h 1601358"/>
                      <a:gd name="connsiteX2" fmla="*/ 822036 w 1985818"/>
                      <a:gd name="connsiteY2" fmla="*/ 738909 h 1601358"/>
                      <a:gd name="connsiteX3" fmla="*/ 1488798 w 1985818"/>
                      <a:gd name="connsiteY3" fmla="*/ 603881 h 1601358"/>
                      <a:gd name="connsiteX4" fmla="*/ 1985818 w 1985818"/>
                      <a:gd name="connsiteY4" fmla="*/ 591127 h 1601358"/>
                      <a:gd name="connsiteX0" fmla="*/ 0 w 1985818"/>
                      <a:gd name="connsiteY0" fmla="*/ 0 h 1601358"/>
                      <a:gd name="connsiteX1" fmla="*/ 240145 w 1985818"/>
                      <a:gd name="connsiteY1" fmla="*/ 1588655 h 1601358"/>
                      <a:gd name="connsiteX2" fmla="*/ 822036 w 1985818"/>
                      <a:gd name="connsiteY2" fmla="*/ 738909 h 1601358"/>
                      <a:gd name="connsiteX3" fmla="*/ 1488798 w 1985818"/>
                      <a:gd name="connsiteY3" fmla="*/ 603881 h 1601358"/>
                      <a:gd name="connsiteX4" fmla="*/ 1985818 w 1985818"/>
                      <a:gd name="connsiteY4" fmla="*/ 591127 h 1601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85818" h="1601358">
                        <a:moveTo>
                          <a:pt x="0" y="0"/>
                        </a:moveTo>
                        <a:cubicBezTo>
                          <a:pt x="51569" y="732752"/>
                          <a:pt x="103139" y="1465504"/>
                          <a:pt x="240145" y="1588655"/>
                        </a:cubicBezTo>
                        <a:cubicBezTo>
                          <a:pt x="377151" y="1711807"/>
                          <a:pt x="613927" y="903038"/>
                          <a:pt x="822036" y="738909"/>
                        </a:cubicBezTo>
                        <a:cubicBezTo>
                          <a:pt x="1030145" y="574780"/>
                          <a:pt x="1294834" y="628511"/>
                          <a:pt x="1488798" y="603881"/>
                        </a:cubicBezTo>
                        <a:cubicBezTo>
                          <a:pt x="1691998" y="606960"/>
                          <a:pt x="1912218" y="593253"/>
                          <a:pt x="1985818" y="591127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Freeform 6"/>
                  <p:cNvSpPr/>
                  <p:nvPr/>
                </p:nvSpPr>
                <p:spPr>
                  <a:xfrm>
                    <a:off x="3989424" y="3401805"/>
                    <a:ext cx="1682120" cy="937986"/>
                  </a:xfrm>
                  <a:custGeom>
                    <a:avLst/>
                    <a:gdLst>
                      <a:gd name="connsiteX0" fmla="*/ 1587287 w 1587287"/>
                      <a:gd name="connsiteY0" fmla="*/ 914400 h 933030"/>
                      <a:gd name="connsiteX1" fmla="*/ 1217833 w 1587287"/>
                      <a:gd name="connsiteY1" fmla="*/ 932873 h 933030"/>
                      <a:gd name="connsiteX2" fmla="*/ 534342 w 1587287"/>
                      <a:gd name="connsiteY2" fmla="*/ 905164 h 933030"/>
                      <a:gd name="connsiteX3" fmla="*/ 266487 w 1587287"/>
                      <a:gd name="connsiteY3" fmla="*/ 766618 h 933030"/>
                      <a:gd name="connsiteX4" fmla="*/ 26342 w 1587287"/>
                      <a:gd name="connsiteY4" fmla="*/ 166255 h 933030"/>
                      <a:gd name="connsiteX5" fmla="*/ 17105 w 1587287"/>
                      <a:gd name="connsiteY5" fmla="*/ 0 h 933030"/>
                      <a:gd name="connsiteX0" fmla="*/ 1629990 w 1629990"/>
                      <a:gd name="connsiteY0" fmla="*/ 923636 h 942266"/>
                      <a:gd name="connsiteX1" fmla="*/ 1260536 w 1629990"/>
                      <a:gd name="connsiteY1" fmla="*/ 942109 h 942266"/>
                      <a:gd name="connsiteX2" fmla="*/ 577045 w 1629990"/>
                      <a:gd name="connsiteY2" fmla="*/ 914400 h 942266"/>
                      <a:gd name="connsiteX3" fmla="*/ 309190 w 1629990"/>
                      <a:gd name="connsiteY3" fmla="*/ 775854 h 942266"/>
                      <a:gd name="connsiteX4" fmla="*/ 69045 w 1629990"/>
                      <a:gd name="connsiteY4" fmla="*/ 175491 h 942266"/>
                      <a:gd name="connsiteX5" fmla="*/ 4389 w 1629990"/>
                      <a:gd name="connsiteY5" fmla="*/ 0 h 942266"/>
                      <a:gd name="connsiteX0" fmla="*/ 1610284 w 1610284"/>
                      <a:gd name="connsiteY0" fmla="*/ 1191490 h 1210120"/>
                      <a:gd name="connsiteX1" fmla="*/ 1240830 w 1610284"/>
                      <a:gd name="connsiteY1" fmla="*/ 1209963 h 1210120"/>
                      <a:gd name="connsiteX2" fmla="*/ 557339 w 1610284"/>
                      <a:gd name="connsiteY2" fmla="*/ 1182254 h 1210120"/>
                      <a:gd name="connsiteX3" fmla="*/ 289484 w 1610284"/>
                      <a:gd name="connsiteY3" fmla="*/ 1043708 h 1210120"/>
                      <a:gd name="connsiteX4" fmla="*/ 49339 w 1610284"/>
                      <a:gd name="connsiteY4" fmla="*/ 443345 h 1210120"/>
                      <a:gd name="connsiteX5" fmla="*/ 6896 w 1610284"/>
                      <a:gd name="connsiteY5" fmla="*/ 0 h 1210120"/>
                      <a:gd name="connsiteX0" fmla="*/ 1605964 w 1605964"/>
                      <a:gd name="connsiteY0" fmla="*/ 1191490 h 1210120"/>
                      <a:gd name="connsiteX1" fmla="*/ 1236510 w 1605964"/>
                      <a:gd name="connsiteY1" fmla="*/ 1209963 h 1210120"/>
                      <a:gd name="connsiteX2" fmla="*/ 553019 w 1605964"/>
                      <a:gd name="connsiteY2" fmla="*/ 1182254 h 1210120"/>
                      <a:gd name="connsiteX3" fmla="*/ 285164 w 1605964"/>
                      <a:gd name="connsiteY3" fmla="*/ 1043708 h 1210120"/>
                      <a:gd name="connsiteX4" fmla="*/ 96849 w 1605964"/>
                      <a:gd name="connsiteY4" fmla="*/ 471054 h 1210120"/>
                      <a:gd name="connsiteX5" fmla="*/ 2576 w 1605964"/>
                      <a:gd name="connsiteY5" fmla="*/ 0 h 1210120"/>
                      <a:gd name="connsiteX0" fmla="*/ 1563798 w 1563798"/>
                      <a:gd name="connsiteY0" fmla="*/ 997526 h 1016156"/>
                      <a:gd name="connsiteX1" fmla="*/ 1194344 w 1563798"/>
                      <a:gd name="connsiteY1" fmla="*/ 1015999 h 1016156"/>
                      <a:gd name="connsiteX2" fmla="*/ 510853 w 1563798"/>
                      <a:gd name="connsiteY2" fmla="*/ 988290 h 1016156"/>
                      <a:gd name="connsiteX3" fmla="*/ 242998 w 1563798"/>
                      <a:gd name="connsiteY3" fmla="*/ 849744 h 1016156"/>
                      <a:gd name="connsiteX4" fmla="*/ 54683 w 1563798"/>
                      <a:gd name="connsiteY4" fmla="*/ 277090 h 1016156"/>
                      <a:gd name="connsiteX5" fmla="*/ 4836 w 1563798"/>
                      <a:gd name="connsiteY5" fmla="*/ 0 h 1016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63798" h="1016156">
                        <a:moveTo>
                          <a:pt x="1563798" y="997526"/>
                        </a:moveTo>
                        <a:cubicBezTo>
                          <a:pt x="1466816" y="1007532"/>
                          <a:pt x="1369835" y="1017538"/>
                          <a:pt x="1194344" y="1015999"/>
                        </a:cubicBezTo>
                        <a:cubicBezTo>
                          <a:pt x="1018853" y="1014460"/>
                          <a:pt x="669410" y="1015999"/>
                          <a:pt x="510853" y="988290"/>
                        </a:cubicBezTo>
                        <a:cubicBezTo>
                          <a:pt x="352296" y="960581"/>
                          <a:pt x="319026" y="968277"/>
                          <a:pt x="242998" y="849744"/>
                        </a:cubicBezTo>
                        <a:cubicBezTo>
                          <a:pt x="166970" y="731211"/>
                          <a:pt x="94377" y="418714"/>
                          <a:pt x="54683" y="277090"/>
                        </a:cubicBezTo>
                        <a:cubicBezTo>
                          <a:pt x="14989" y="135466"/>
                          <a:pt x="-11328" y="19242"/>
                          <a:pt x="4836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4427984" y="4985981"/>
                    <a:ext cx="36740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 smtClean="0">
                        <a:latin typeface="Symbol" panose="05050102010706020507" pitchFamily="18" charset="2"/>
                      </a:rPr>
                      <a:t>S</a:t>
                    </a:r>
                    <a:endParaRPr lang="en-US" sz="2400" dirty="0">
                      <a:latin typeface="Symbol" panose="05050102010706020507" pitchFamily="18" charset="2"/>
                    </a:endParaRPr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3995936" y="3257789"/>
                    <a:ext cx="42030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 smtClean="0">
                        <a:latin typeface="Symbol" panose="05050102010706020507" pitchFamily="18" charset="2"/>
                      </a:rPr>
                      <a:t>P</a:t>
                    </a:r>
                    <a:endParaRPr lang="en-US" sz="2400" dirty="0">
                      <a:latin typeface="Symbol" panose="05050102010706020507" pitchFamily="18" charset="2"/>
                    </a:endParaRPr>
                  </a:p>
                </p:txBody>
              </p:sp>
              <p:cxnSp>
                <p:nvCxnSpPr>
                  <p:cNvPr id="13" name="Straight Arrow Connector 12"/>
                  <p:cNvCxnSpPr/>
                  <p:nvPr/>
                </p:nvCxnSpPr>
                <p:spPr>
                  <a:xfrm flipV="1">
                    <a:off x="5261220" y="3284984"/>
                    <a:ext cx="0" cy="864096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headEnd type="arrow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4951520" y="3100318"/>
                    <a:ext cx="30970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i="1" dirty="0" smtClean="0"/>
                      <a:t>E</a:t>
                    </a:r>
                    <a:endParaRPr lang="en-US" sz="2000" b="1" i="1" dirty="0"/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5671544" y="3513678"/>
                    <a:ext cx="34657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k’</a:t>
                    </a:r>
                    <a:endParaRPr lang="en-US" dirty="0"/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4788024" y="2636912"/>
                    <a:ext cx="117852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i="1" dirty="0" smtClean="0"/>
                      <a:t>E</a:t>
                    </a:r>
                    <a:r>
                      <a:rPr lang="en-US" sz="2000" b="1" dirty="0" smtClean="0"/>
                      <a:t> </a:t>
                    </a:r>
                    <a:r>
                      <a:rPr lang="en-US" sz="2000" dirty="0" smtClean="0">
                        <a:sym typeface="Symbol"/>
                      </a:rPr>
                      <a:t> </a:t>
                    </a:r>
                    <a:r>
                      <a:rPr lang="en-US" sz="2000" dirty="0" smtClean="0">
                        <a:latin typeface="Symbol" panose="05050102010706020507" pitchFamily="18" charset="2"/>
                        <a:sym typeface="Symbol"/>
                      </a:rPr>
                      <a:t>m    </a:t>
                    </a:r>
                    <a:r>
                      <a:rPr lang="en-US" sz="2000" dirty="0" smtClean="0">
                        <a:sym typeface="Symbol"/>
                      </a:rPr>
                      <a:t>k’</a:t>
                    </a:r>
                    <a:endParaRPr lang="en-US" sz="2000" dirty="0"/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3779912" y="2492896"/>
                    <a:ext cx="2396841" cy="324036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8126560" y="2564904"/>
                  <a:ext cx="40588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D</a:t>
                  </a:r>
                  <a:r>
                    <a:rPr lang="en-US" baseline="-25000" dirty="0" smtClean="0"/>
                    <a:t>1</a:t>
                  </a:r>
                </a:p>
                <a:p>
                  <a:r>
                    <a:rPr lang="en-US" dirty="0" smtClean="0"/>
                    <a:t>D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8054552" y="1171986"/>
                <a:ext cx="45448" cy="216000"/>
                <a:chOff x="8964488" y="1079931"/>
                <a:chExt cx="45448" cy="260837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8964488" y="1079931"/>
                  <a:ext cx="0" cy="2608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9009936" y="1079931"/>
                  <a:ext cx="0" cy="2608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7" name="TextBox 26"/>
            <p:cNvSpPr txBox="1"/>
            <p:nvPr/>
          </p:nvSpPr>
          <p:spPr>
            <a:xfrm>
              <a:off x="6575792" y="1442683"/>
              <a:ext cx="774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recoil: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43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003"/>
            <a:ext cx="8964488" cy="83371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    </a:t>
            </a:r>
            <a:r>
              <a:rPr lang="en-US" sz="6000" b="1" dirty="0" smtClean="0">
                <a:solidFill>
                  <a:schemeClr val="accent1"/>
                </a:solidFill>
              </a:rPr>
              <a:t>method</a:t>
            </a:r>
            <a:r>
              <a:rPr lang="en-US" sz="4000" b="1" dirty="0" smtClean="0">
                <a:solidFill>
                  <a:schemeClr val="accent1"/>
                </a:solidFill>
              </a:rPr>
              <a:t>        </a:t>
            </a:r>
            <a:r>
              <a:rPr lang="en-US" sz="3600" b="1" dirty="0" smtClean="0">
                <a:solidFill>
                  <a:schemeClr val="accent1"/>
                </a:solidFill>
              </a:rPr>
              <a:t>Velocity Map Imaging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1072" y="3746574"/>
            <a:ext cx="5688632" cy="278092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Monomer </a:t>
            </a:r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with </a:t>
            </a:r>
            <a:r>
              <a:rPr lang="en-US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cold internal states</a:t>
            </a: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sz="2000" dirty="0" smtClean="0">
                <a:solidFill>
                  <a:srgbClr val="0000FF"/>
                </a:solidFill>
              </a:rPr>
              <a:t>Photodissociation over full VUV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000" dirty="0" smtClean="0">
                <a:solidFill>
                  <a:srgbClr val="0000FF"/>
                </a:solidFill>
              </a:rPr>
              <a:t>Probes for all channels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COS (</a:t>
            </a:r>
            <a:r>
              <a:rPr lang="en-US" sz="2000" baseline="30000" dirty="0" smtClean="0">
                <a:solidFill>
                  <a:srgbClr val="0000FF"/>
                </a:solidFill>
              </a:rPr>
              <a:t>1</a:t>
            </a:r>
            <a:r>
              <a:rPr lang="en-US" sz="2000" dirty="0" smtClean="0">
                <a:solidFill>
                  <a:srgbClr val="0000FF"/>
                </a:solidFill>
              </a:rPr>
              <a:t>A’) + </a:t>
            </a:r>
            <a:r>
              <a:rPr lang="en-US" sz="2000" dirty="0" err="1" smtClean="0">
                <a:solidFill>
                  <a:srgbClr val="0000FF"/>
                </a:solidFill>
              </a:rPr>
              <a:t>h</a:t>
            </a:r>
            <a:r>
              <a:rPr lang="en-US" sz="20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CO </a:t>
            </a:r>
            <a:r>
              <a:rPr lang="en-US" sz="2000" i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X</a:t>
            </a:r>
            <a:r>
              <a:rPr lang="en-US" sz="2000" baseline="30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1</a:t>
            </a:r>
            <a:r>
              <a:rPr lang="en-US" sz="2000" dirty="0" smtClean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 (</a:t>
            </a:r>
            <a:r>
              <a:rPr lang="en-US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v, J) + </a:t>
            </a:r>
            <a:r>
              <a:rPr lang="en-US" sz="2000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S(</a:t>
            </a:r>
            <a:r>
              <a:rPr lang="en-US" sz="2000" u="sng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en-US" sz="2000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S)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0000FF"/>
                </a:solidFill>
                <a:sym typeface="Wingdings" panose="05000000000000000000" pitchFamily="2" charset="2"/>
              </a:rPr>
              <a:t>		</a:t>
            </a:r>
            <a:r>
              <a:rPr lang="en-US" sz="2000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CS </a:t>
            </a:r>
            <a:r>
              <a:rPr lang="en-US" sz="2000" i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A</a:t>
            </a:r>
            <a:r>
              <a:rPr lang="en-US" sz="2000" u="sng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en-US" sz="2000" u="sng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sz="2000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en-US" sz="2000" u="sng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v,J</a:t>
            </a:r>
            <a:r>
              <a:rPr lang="en-US" sz="2000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) </a:t>
            </a:r>
            <a:r>
              <a:rPr lang="en-US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+ O(</a:t>
            </a:r>
            <a:r>
              <a:rPr lang="en-US" sz="2000" baseline="30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1</a:t>
            </a:r>
            <a:r>
              <a:rPr lang="en-US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D)</a:t>
            </a:r>
          </a:p>
          <a:p>
            <a:pPr marL="400050" lvl="1" indent="0">
              <a:buNone/>
            </a:pPr>
            <a:endParaRPr lang="en-US" sz="2800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EA0C0737-1818-468F-82B8-475F3DC74CA4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3–5 February, 2015 Leiden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3170034" cy="5472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7904" y="836712"/>
            <a:ext cx="4103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Angle-Speed 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of 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state-selected 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products</a:t>
            </a:r>
          </a:p>
          <a:p>
            <a:pPr marL="342900" indent="-342900">
              <a:buAutoNum type="alphaLcParenR"/>
            </a:pPr>
            <a:r>
              <a:rPr lang="en-US" sz="2000" dirty="0" smtClean="0"/>
              <a:t>Cold molecular beam</a:t>
            </a:r>
          </a:p>
          <a:p>
            <a:pPr marL="342900" indent="-342900">
              <a:buAutoNum type="alphaLcParenR"/>
            </a:pPr>
            <a:r>
              <a:rPr lang="en-US" sz="2000" dirty="0" smtClean="0"/>
              <a:t>VUV photodissociation </a:t>
            </a:r>
          </a:p>
          <a:p>
            <a:pPr marL="342900" indent="-342900">
              <a:buAutoNum type="alphaLcParenR"/>
            </a:pPr>
            <a:r>
              <a:rPr lang="en-US" sz="2000" dirty="0" smtClean="0"/>
              <a:t>Photoionization</a:t>
            </a:r>
          </a:p>
          <a:p>
            <a:pPr marL="342900" indent="-342900">
              <a:buAutoNum type="alphaLcParenR"/>
            </a:pPr>
            <a:r>
              <a:rPr lang="en-US" sz="2000" dirty="0" smtClean="0"/>
              <a:t>Velocity Mapping Lens</a:t>
            </a:r>
          </a:p>
          <a:p>
            <a:pPr marL="342900" indent="-342900">
              <a:buAutoNum type="alphaLcParenR"/>
            </a:pPr>
            <a:r>
              <a:rPr lang="en-US" sz="2000" dirty="0" smtClean="0"/>
              <a:t>Imaging detector</a:t>
            </a:r>
          </a:p>
          <a:p>
            <a:pPr marL="342900" indent="-342900">
              <a:buAutoNum type="alphaLcParenR"/>
            </a:pPr>
            <a:r>
              <a:rPr lang="en-US" sz="2000" dirty="0" smtClean="0"/>
              <a:t>Camera </a:t>
            </a:r>
          </a:p>
        </p:txBody>
      </p:sp>
      <p:sp>
        <p:nvSpPr>
          <p:cNvPr id="8" name="Rectangle 7"/>
          <p:cNvSpPr/>
          <p:nvPr/>
        </p:nvSpPr>
        <p:spPr>
          <a:xfrm>
            <a:off x="5004048" y="3252758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Needed: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086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</a:t>
            </a:r>
            <a:r>
              <a:rPr lang="en-US" baseline="-25000" dirty="0" smtClean="0">
                <a:solidFill>
                  <a:schemeClr val="accent1"/>
                </a:solidFill>
              </a:rPr>
              <a:t>2 </a:t>
            </a:r>
            <a:r>
              <a:rPr lang="en-US" dirty="0" smtClean="0">
                <a:solidFill>
                  <a:schemeClr val="accent1"/>
                </a:solidFill>
              </a:rPr>
              <a:t> - understood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120" y="1666288"/>
            <a:ext cx="3003104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sz="3200" b="1" i="1" dirty="0" smtClean="0">
                <a:solidFill>
                  <a:srgbClr val="FF0000"/>
                </a:solidFill>
              </a:rPr>
              <a:t>1</a:t>
            </a:r>
            <a:r>
              <a:rPr lang="en-US" sz="3200" b="1" i="1" baseline="30000" dirty="0" smtClean="0">
                <a:solidFill>
                  <a:srgbClr val="FF0000"/>
                </a:solidFill>
              </a:rPr>
              <a:t>3</a:t>
            </a:r>
            <a:r>
              <a:rPr lang="en-US" sz="3200" b="1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sz="3200" b="1" i="1" baseline="-25000" dirty="0" smtClean="0">
                <a:solidFill>
                  <a:srgbClr val="FF0000"/>
                </a:solidFill>
              </a:rPr>
              <a:t>u</a:t>
            </a:r>
            <a:r>
              <a:rPr lang="en-US" sz="3200" b="1" i="1" dirty="0" smtClean="0">
                <a:solidFill>
                  <a:srgbClr val="FF0000"/>
                </a:solidFill>
              </a:rPr>
              <a:t> state</a:t>
            </a:r>
          </a:p>
          <a:p>
            <a:r>
              <a:rPr lang="en-US" dirty="0" smtClean="0"/>
              <a:t>cross section</a:t>
            </a:r>
          </a:p>
          <a:p>
            <a:r>
              <a:rPr lang="en-US" dirty="0" smtClean="0"/>
              <a:t>dissociation products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minor channel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test of theory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0C0737-1818-468F-82B8-475F3DC74CA4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3–5 February, 2015 Leiden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60756" y="1385325"/>
            <a:ext cx="5163670" cy="5472608"/>
            <a:chOff x="58973" y="1385392"/>
            <a:chExt cx="5163670" cy="547260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" t="4726" r="5570"/>
            <a:stretch/>
          </p:blipFill>
          <p:spPr bwMode="auto">
            <a:xfrm>
              <a:off x="58973" y="1385392"/>
              <a:ext cx="5163670" cy="5472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653795" y="3184907"/>
              <a:ext cx="418704" cy="1036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D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1</a:t>
              </a:r>
            </a:p>
            <a:p>
              <a:endParaRPr lang="en-US" sz="2000" baseline="-25000" dirty="0">
                <a:solidFill>
                  <a:srgbClr val="FF0000"/>
                </a:solidFill>
              </a:endParaRPr>
            </a:p>
            <a:p>
              <a:endParaRPr lang="en-US" baseline="-25000" dirty="0">
                <a:solidFill>
                  <a:srgbClr val="FF0000"/>
                </a:solidFill>
              </a:endParaRPr>
            </a:p>
            <a:p>
              <a:r>
                <a:rPr lang="en-US" dirty="0" smtClean="0">
                  <a:solidFill>
                    <a:srgbClr val="FF0000"/>
                  </a:solidFill>
                </a:rPr>
                <a:t>D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0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701579" y="2321781"/>
              <a:ext cx="2282024" cy="1554307"/>
            </a:xfrm>
            <a:custGeom>
              <a:avLst/>
              <a:gdLst>
                <a:gd name="connsiteX0" fmla="*/ 0 w 2282024"/>
                <a:gd name="connsiteY0" fmla="*/ 0 h 1554307"/>
                <a:gd name="connsiteX1" fmla="*/ 63611 w 2282024"/>
                <a:gd name="connsiteY1" fmla="*/ 413468 h 1554307"/>
                <a:gd name="connsiteX2" fmla="*/ 135172 w 2282024"/>
                <a:gd name="connsiteY2" fmla="*/ 516835 h 1554307"/>
                <a:gd name="connsiteX3" fmla="*/ 214685 w 2282024"/>
                <a:gd name="connsiteY3" fmla="*/ 556591 h 1554307"/>
                <a:gd name="connsiteX4" fmla="*/ 326004 w 2282024"/>
                <a:gd name="connsiteY4" fmla="*/ 1025718 h 1554307"/>
                <a:gd name="connsiteX5" fmla="*/ 532738 w 2282024"/>
                <a:gd name="connsiteY5" fmla="*/ 1470991 h 1554307"/>
                <a:gd name="connsiteX6" fmla="*/ 755374 w 2282024"/>
                <a:gd name="connsiteY6" fmla="*/ 1550504 h 1554307"/>
                <a:gd name="connsiteX7" fmla="*/ 1137037 w 2282024"/>
                <a:gd name="connsiteY7" fmla="*/ 1415332 h 1554307"/>
                <a:gd name="connsiteX8" fmla="*/ 1550504 w 2282024"/>
                <a:gd name="connsiteY8" fmla="*/ 1272209 h 1554307"/>
                <a:gd name="connsiteX9" fmla="*/ 2242268 w 2282024"/>
                <a:gd name="connsiteY9" fmla="*/ 1224501 h 1554307"/>
                <a:gd name="connsiteX10" fmla="*/ 2242268 w 2282024"/>
                <a:gd name="connsiteY10" fmla="*/ 1224501 h 1554307"/>
                <a:gd name="connsiteX11" fmla="*/ 2282024 w 2282024"/>
                <a:gd name="connsiteY11" fmla="*/ 1224501 h 155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2024" h="1554307">
                  <a:moveTo>
                    <a:pt x="0" y="0"/>
                  </a:moveTo>
                  <a:cubicBezTo>
                    <a:pt x="20541" y="163664"/>
                    <a:pt x="41082" y="327329"/>
                    <a:pt x="63611" y="413468"/>
                  </a:cubicBezTo>
                  <a:cubicBezTo>
                    <a:pt x="86140" y="499607"/>
                    <a:pt x="109993" y="492981"/>
                    <a:pt x="135172" y="516835"/>
                  </a:cubicBezTo>
                  <a:cubicBezTo>
                    <a:pt x="160351" y="540689"/>
                    <a:pt x="182880" y="471777"/>
                    <a:pt x="214685" y="556591"/>
                  </a:cubicBezTo>
                  <a:cubicBezTo>
                    <a:pt x="246490" y="641405"/>
                    <a:pt x="272995" y="873318"/>
                    <a:pt x="326004" y="1025718"/>
                  </a:cubicBezTo>
                  <a:cubicBezTo>
                    <a:pt x="379013" y="1178118"/>
                    <a:pt x="461176" y="1383527"/>
                    <a:pt x="532738" y="1470991"/>
                  </a:cubicBezTo>
                  <a:cubicBezTo>
                    <a:pt x="604300" y="1558455"/>
                    <a:pt x="654658" y="1559780"/>
                    <a:pt x="755374" y="1550504"/>
                  </a:cubicBezTo>
                  <a:cubicBezTo>
                    <a:pt x="856090" y="1541228"/>
                    <a:pt x="1137037" y="1415332"/>
                    <a:pt x="1137037" y="1415332"/>
                  </a:cubicBezTo>
                  <a:cubicBezTo>
                    <a:pt x="1269559" y="1368949"/>
                    <a:pt x="1366299" y="1304014"/>
                    <a:pt x="1550504" y="1272209"/>
                  </a:cubicBezTo>
                  <a:cubicBezTo>
                    <a:pt x="1734709" y="1240404"/>
                    <a:pt x="2242268" y="1224501"/>
                    <a:pt x="2242268" y="1224501"/>
                  </a:cubicBezTo>
                  <a:lnTo>
                    <a:pt x="2242268" y="1224501"/>
                  </a:lnTo>
                  <a:lnTo>
                    <a:pt x="2282024" y="1224501"/>
                  </a:lnTo>
                </a:path>
              </a:pathLst>
            </a:cu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717482" y="2417197"/>
              <a:ext cx="2178657" cy="1792336"/>
            </a:xfrm>
            <a:custGeom>
              <a:avLst/>
              <a:gdLst>
                <a:gd name="connsiteX0" fmla="*/ 0 w 2178657"/>
                <a:gd name="connsiteY0" fmla="*/ 0 h 1792336"/>
                <a:gd name="connsiteX1" fmla="*/ 63610 w 2178657"/>
                <a:gd name="connsiteY1" fmla="*/ 262393 h 1792336"/>
                <a:gd name="connsiteX2" fmla="*/ 111318 w 2178657"/>
                <a:gd name="connsiteY2" fmla="*/ 413467 h 1792336"/>
                <a:gd name="connsiteX3" fmla="*/ 246490 w 2178657"/>
                <a:gd name="connsiteY3" fmla="*/ 389613 h 1792336"/>
                <a:gd name="connsiteX4" fmla="*/ 318052 w 2178657"/>
                <a:gd name="connsiteY4" fmla="*/ 453224 h 1792336"/>
                <a:gd name="connsiteX5" fmla="*/ 389614 w 2178657"/>
                <a:gd name="connsiteY5" fmla="*/ 842838 h 1792336"/>
                <a:gd name="connsiteX6" fmla="*/ 461175 w 2178657"/>
                <a:gd name="connsiteY6" fmla="*/ 1208598 h 1792336"/>
                <a:gd name="connsiteX7" fmla="*/ 596348 w 2178657"/>
                <a:gd name="connsiteY7" fmla="*/ 1574358 h 1792336"/>
                <a:gd name="connsiteX8" fmla="*/ 1208598 w 2178657"/>
                <a:gd name="connsiteY8" fmla="*/ 1733384 h 1792336"/>
                <a:gd name="connsiteX9" fmla="*/ 1916264 w 2178657"/>
                <a:gd name="connsiteY9" fmla="*/ 1789043 h 1792336"/>
                <a:gd name="connsiteX10" fmla="*/ 2178657 w 2178657"/>
                <a:gd name="connsiteY10" fmla="*/ 1781092 h 179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8657" h="1792336">
                  <a:moveTo>
                    <a:pt x="0" y="0"/>
                  </a:moveTo>
                  <a:cubicBezTo>
                    <a:pt x="22528" y="96741"/>
                    <a:pt x="45057" y="193482"/>
                    <a:pt x="63610" y="262393"/>
                  </a:cubicBezTo>
                  <a:cubicBezTo>
                    <a:pt x="82163" y="331304"/>
                    <a:pt x="80838" y="392264"/>
                    <a:pt x="111318" y="413467"/>
                  </a:cubicBezTo>
                  <a:cubicBezTo>
                    <a:pt x="141798" y="434670"/>
                    <a:pt x="212034" y="382987"/>
                    <a:pt x="246490" y="389613"/>
                  </a:cubicBezTo>
                  <a:cubicBezTo>
                    <a:pt x="280946" y="396239"/>
                    <a:pt x="294198" y="377687"/>
                    <a:pt x="318052" y="453224"/>
                  </a:cubicBezTo>
                  <a:cubicBezTo>
                    <a:pt x="341906" y="528761"/>
                    <a:pt x="365760" y="716942"/>
                    <a:pt x="389614" y="842838"/>
                  </a:cubicBezTo>
                  <a:cubicBezTo>
                    <a:pt x="413468" y="968734"/>
                    <a:pt x="426719" y="1086678"/>
                    <a:pt x="461175" y="1208598"/>
                  </a:cubicBezTo>
                  <a:cubicBezTo>
                    <a:pt x="495631" y="1330518"/>
                    <a:pt x="471778" y="1486894"/>
                    <a:pt x="596348" y="1574358"/>
                  </a:cubicBezTo>
                  <a:cubicBezTo>
                    <a:pt x="720918" y="1661822"/>
                    <a:pt x="988612" y="1697603"/>
                    <a:pt x="1208598" y="1733384"/>
                  </a:cubicBezTo>
                  <a:cubicBezTo>
                    <a:pt x="1428584" y="1769165"/>
                    <a:pt x="1754588" y="1781092"/>
                    <a:pt x="1916264" y="1789043"/>
                  </a:cubicBezTo>
                  <a:cubicBezTo>
                    <a:pt x="2077940" y="1796994"/>
                    <a:pt x="2128298" y="1789043"/>
                    <a:pt x="2178657" y="178109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403648" y="2996952"/>
              <a:ext cx="648072" cy="504056"/>
            </a:xfrm>
            <a:prstGeom prst="ellipse">
              <a:avLst/>
            </a:prstGeom>
            <a:noFill/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195736" y="4005064"/>
              <a:ext cx="445072" cy="432048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329145" y="-124353"/>
            <a:ext cx="707245" cy="144655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014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27901" y="197838"/>
            <a:ext cx="4891353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Universal Ionization Mass Spectrometer</a:t>
            </a:r>
            <a:endParaRPr lang="en-US" sz="1600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8" t="6551" r="7693" b="11102"/>
          <a:stretch/>
        </p:blipFill>
        <p:spPr bwMode="auto">
          <a:xfrm>
            <a:off x="5902512" y="1746665"/>
            <a:ext cx="2934137" cy="394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69383" y="30765"/>
            <a:ext cx="5166713" cy="3192471"/>
            <a:chOff x="1296000" y="848133"/>
            <a:chExt cx="6054039" cy="3732995"/>
          </a:xfrm>
        </p:grpSpPr>
        <p:pic>
          <p:nvPicPr>
            <p:cNvPr id="3" name="Picture 2" descr="gradient sphe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4192" y="1636800"/>
              <a:ext cx="2298637" cy="2403804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>
              <a:off x="4697276" y="2930864"/>
              <a:ext cx="2302060" cy="543666"/>
            </a:xfrm>
            <a:custGeom>
              <a:avLst/>
              <a:gdLst>
                <a:gd name="connsiteX0" fmla="*/ 566 w 642459"/>
                <a:gd name="connsiteY0" fmla="*/ 10764 h 209053"/>
                <a:gd name="connsiteX1" fmla="*/ 48155 w 642459"/>
                <a:gd name="connsiteY1" fmla="*/ 51555 h 209053"/>
                <a:gd name="connsiteX2" fmla="*/ 153532 w 642459"/>
                <a:gd name="connsiteY2" fmla="*/ 92346 h 209053"/>
                <a:gd name="connsiteX3" fmla="*/ 309898 w 642459"/>
                <a:gd name="connsiteY3" fmla="*/ 112741 h 209053"/>
                <a:gd name="connsiteX4" fmla="*/ 459465 w 642459"/>
                <a:gd name="connsiteY4" fmla="*/ 102543 h 209053"/>
                <a:gd name="connsiteX5" fmla="*/ 571641 w 642459"/>
                <a:gd name="connsiteY5" fmla="*/ 68551 h 209053"/>
                <a:gd name="connsiteX6" fmla="*/ 636227 w 642459"/>
                <a:gd name="connsiteY6" fmla="*/ 7364 h 209053"/>
                <a:gd name="connsiteX7" fmla="*/ 609033 w 642459"/>
                <a:gd name="connsiteY7" fmla="*/ 85547 h 209053"/>
                <a:gd name="connsiteX8" fmla="*/ 578439 w 642459"/>
                <a:gd name="connsiteY8" fmla="*/ 153532 h 209053"/>
                <a:gd name="connsiteX9" fmla="*/ 520652 w 642459"/>
                <a:gd name="connsiteY9" fmla="*/ 184126 h 209053"/>
                <a:gd name="connsiteX10" fmla="*/ 418674 w 642459"/>
                <a:gd name="connsiteY10" fmla="*/ 201122 h 209053"/>
                <a:gd name="connsiteX11" fmla="*/ 326894 w 642459"/>
                <a:gd name="connsiteY11" fmla="*/ 207920 h 209053"/>
                <a:gd name="connsiteX12" fmla="*/ 194323 w 642459"/>
                <a:gd name="connsiteY12" fmla="*/ 194323 h 209053"/>
                <a:gd name="connsiteX13" fmla="*/ 102543 w 642459"/>
                <a:gd name="connsiteY13" fmla="*/ 173928 h 209053"/>
                <a:gd name="connsiteX14" fmla="*/ 44756 w 642459"/>
                <a:gd name="connsiteY14" fmla="*/ 116140 h 209053"/>
                <a:gd name="connsiteX15" fmla="*/ 566 w 642459"/>
                <a:gd name="connsiteY15" fmla="*/ 10764 h 209053"/>
                <a:gd name="connsiteX0" fmla="*/ 566 w 652090"/>
                <a:gd name="connsiteY0" fmla="*/ 10764 h 209053"/>
                <a:gd name="connsiteX1" fmla="*/ 48155 w 652090"/>
                <a:gd name="connsiteY1" fmla="*/ 51555 h 209053"/>
                <a:gd name="connsiteX2" fmla="*/ 153532 w 652090"/>
                <a:gd name="connsiteY2" fmla="*/ 92346 h 209053"/>
                <a:gd name="connsiteX3" fmla="*/ 309898 w 652090"/>
                <a:gd name="connsiteY3" fmla="*/ 112741 h 209053"/>
                <a:gd name="connsiteX4" fmla="*/ 459465 w 652090"/>
                <a:gd name="connsiteY4" fmla="*/ 102543 h 209053"/>
                <a:gd name="connsiteX5" fmla="*/ 571641 w 652090"/>
                <a:gd name="connsiteY5" fmla="*/ 68551 h 209053"/>
                <a:gd name="connsiteX6" fmla="*/ 636227 w 652090"/>
                <a:gd name="connsiteY6" fmla="*/ 7364 h 209053"/>
                <a:gd name="connsiteX7" fmla="*/ 642459 w 652090"/>
                <a:gd name="connsiteY7" fmla="*/ 72008 h 209053"/>
                <a:gd name="connsiteX8" fmla="*/ 578439 w 652090"/>
                <a:gd name="connsiteY8" fmla="*/ 153532 h 209053"/>
                <a:gd name="connsiteX9" fmla="*/ 520652 w 652090"/>
                <a:gd name="connsiteY9" fmla="*/ 184126 h 209053"/>
                <a:gd name="connsiteX10" fmla="*/ 418674 w 652090"/>
                <a:gd name="connsiteY10" fmla="*/ 201122 h 209053"/>
                <a:gd name="connsiteX11" fmla="*/ 326894 w 652090"/>
                <a:gd name="connsiteY11" fmla="*/ 207920 h 209053"/>
                <a:gd name="connsiteX12" fmla="*/ 194323 w 652090"/>
                <a:gd name="connsiteY12" fmla="*/ 194323 h 209053"/>
                <a:gd name="connsiteX13" fmla="*/ 102543 w 652090"/>
                <a:gd name="connsiteY13" fmla="*/ 173928 h 209053"/>
                <a:gd name="connsiteX14" fmla="*/ 44756 w 652090"/>
                <a:gd name="connsiteY14" fmla="*/ 116140 h 209053"/>
                <a:gd name="connsiteX15" fmla="*/ 566 w 652090"/>
                <a:gd name="connsiteY15" fmla="*/ 10764 h 209053"/>
                <a:gd name="connsiteX0" fmla="*/ 566 w 648030"/>
                <a:gd name="connsiteY0" fmla="*/ 10764 h 209053"/>
                <a:gd name="connsiteX1" fmla="*/ 48155 w 648030"/>
                <a:gd name="connsiteY1" fmla="*/ 51555 h 209053"/>
                <a:gd name="connsiteX2" fmla="*/ 153532 w 648030"/>
                <a:gd name="connsiteY2" fmla="*/ 92346 h 209053"/>
                <a:gd name="connsiteX3" fmla="*/ 309898 w 648030"/>
                <a:gd name="connsiteY3" fmla="*/ 112741 h 209053"/>
                <a:gd name="connsiteX4" fmla="*/ 459465 w 648030"/>
                <a:gd name="connsiteY4" fmla="*/ 102543 h 209053"/>
                <a:gd name="connsiteX5" fmla="*/ 571641 w 648030"/>
                <a:gd name="connsiteY5" fmla="*/ 68551 h 209053"/>
                <a:gd name="connsiteX6" fmla="*/ 636227 w 648030"/>
                <a:gd name="connsiteY6" fmla="*/ 7364 h 209053"/>
                <a:gd name="connsiteX7" fmla="*/ 642459 w 648030"/>
                <a:gd name="connsiteY7" fmla="*/ 72008 h 209053"/>
                <a:gd name="connsiteX8" fmla="*/ 578439 w 648030"/>
                <a:gd name="connsiteY8" fmla="*/ 153532 h 209053"/>
                <a:gd name="connsiteX9" fmla="*/ 520652 w 648030"/>
                <a:gd name="connsiteY9" fmla="*/ 184126 h 209053"/>
                <a:gd name="connsiteX10" fmla="*/ 418674 w 648030"/>
                <a:gd name="connsiteY10" fmla="*/ 201122 h 209053"/>
                <a:gd name="connsiteX11" fmla="*/ 326894 w 648030"/>
                <a:gd name="connsiteY11" fmla="*/ 207920 h 209053"/>
                <a:gd name="connsiteX12" fmla="*/ 194323 w 648030"/>
                <a:gd name="connsiteY12" fmla="*/ 194323 h 209053"/>
                <a:gd name="connsiteX13" fmla="*/ 102543 w 648030"/>
                <a:gd name="connsiteY13" fmla="*/ 173928 h 209053"/>
                <a:gd name="connsiteX14" fmla="*/ 44756 w 648030"/>
                <a:gd name="connsiteY14" fmla="*/ 116140 h 209053"/>
                <a:gd name="connsiteX15" fmla="*/ 566 w 648030"/>
                <a:gd name="connsiteY15" fmla="*/ 10764 h 209053"/>
                <a:gd name="connsiteX0" fmla="*/ 566 w 648030"/>
                <a:gd name="connsiteY0" fmla="*/ 10764 h 209053"/>
                <a:gd name="connsiteX1" fmla="*/ 48155 w 648030"/>
                <a:gd name="connsiteY1" fmla="*/ 51555 h 209053"/>
                <a:gd name="connsiteX2" fmla="*/ 153532 w 648030"/>
                <a:gd name="connsiteY2" fmla="*/ 92346 h 209053"/>
                <a:gd name="connsiteX3" fmla="*/ 309898 w 648030"/>
                <a:gd name="connsiteY3" fmla="*/ 112741 h 209053"/>
                <a:gd name="connsiteX4" fmla="*/ 459465 w 648030"/>
                <a:gd name="connsiteY4" fmla="*/ 102543 h 209053"/>
                <a:gd name="connsiteX5" fmla="*/ 571641 w 648030"/>
                <a:gd name="connsiteY5" fmla="*/ 68551 h 209053"/>
                <a:gd name="connsiteX6" fmla="*/ 636227 w 648030"/>
                <a:gd name="connsiteY6" fmla="*/ 7364 h 209053"/>
                <a:gd name="connsiteX7" fmla="*/ 642459 w 648030"/>
                <a:gd name="connsiteY7" fmla="*/ 72008 h 209053"/>
                <a:gd name="connsiteX8" fmla="*/ 578439 w 648030"/>
                <a:gd name="connsiteY8" fmla="*/ 153532 h 209053"/>
                <a:gd name="connsiteX9" fmla="*/ 520652 w 648030"/>
                <a:gd name="connsiteY9" fmla="*/ 184126 h 209053"/>
                <a:gd name="connsiteX10" fmla="*/ 418674 w 648030"/>
                <a:gd name="connsiteY10" fmla="*/ 201122 h 209053"/>
                <a:gd name="connsiteX11" fmla="*/ 326894 w 648030"/>
                <a:gd name="connsiteY11" fmla="*/ 207920 h 209053"/>
                <a:gd name="connsiteX12" fmla="*/ 194323 w 648030"/>
                <a:gd name="connsiteY12" fmla="*/ 194323 h 209053"/>
                <a:gd name="connsiteX13" fmla="*/ 102543 w 648030"/>
                <a:gd name="connsiteY13" fmla="*/ 173928 h 209053"/>
                <a:gd name="connsiteX14" fmla="*/ 44756 w 648030"/>
                <a:gd name="connsiteY14" fmla="*/ 116140 h 209053"/>
                <a:gd name="connsiteX15" fmla="*/ 566 w 648030"/>
                <a:gd name="connsiteY15" fmla="*/ 10764 h 209053"/>
                <a:gd name="connsiteX0" fmla="*/ 60 w 645412"/>
                <a:gd name="connsiteY0" fmla="*/ 3406 h 200758"/>
                <a:gd name="connsiteX1" fmla="*/ 47649 w 645412"/>
                <a:gd name="connsiteY1" fmla="*/ 44197 h 200758"/>
                <a:gd name="connsiteX2" fmla="*/ 153026 w 645412"/>
                <a:gd name="connsiteY2" fmla="*/ 84988 h 200758"/>
                <a:gd name="connsiteX3" fmla="*/ 309392 w 645412"/>
                <a:gd name="connsiteY3" fmla="*/ 105383 h 200758"/>
                <a:gd name="connsiteX4" fmla="*/ 458959 w 645412"/>
                <a:gd name="connsiteY4" fmla="*/ 95185 h 200758"/>
                <a:gd name="connsiteX5" fmla="*/ 571135 w 645412"/>
                <a:gd name="connsiteY5" fmla="*/ 61193 h 200758"/>
                <a:gd name="connsiteX6" fmla="*/ 635721 w 645412"/>
                <a:gd name="connsiteY6" fmla="*/ 6 h 200758"/>
                <a:gd name="connsiteX7" fmla="*/ 641953 w 645412"/>
                <a:gd name="connsiteY7" fmla="*/ 64650 h 200758"/>
                <a:gd name="connsiteX8" fmla="*/ 577933 w 645412"/>
                <a:gd name="connsiteY8" fmla="*/ 146174 h 200758"/>
                <a:gd name="connsiteX9" fmla="*/ 520146 w 645412"/>
                <a:gd name="connsiteY9" fmla="*/ 176768 h 200758"/>
                <a:gd name="connsiteX10" fmla="*/ 418168 w 645412"/>
                <a:gd name="connsiteY10" fmla="*/ 193764 h 200758"/>
                <a:gd name="connsiteX11" fmla="*/ 326388 w 645412"/>
                <a:gd name="connsiteY11" fmla="*/ 200562 h 200758"/>
                <a:gd name="connsiteX12" fmla="*/ 193817 w 645412"/>
                <a:gd name="connsiteY12" fmla="*/ 186965 h 200758"/>
                <a:gd name="connsiteX13" fmla="*/ 102037 w 645412"/>
                <a:gd name="connsiteY13" fmla="*/ 166570 h 200758"/>
                <a:gd name="connsiteX14" fmla="*/ 44250 w 645412"/>
                <a:gd name="connsiteY14" fmla="*/ 118536 h 200758"/>
                <a:gd name="connsiteX15" fmla="*/ 60 w 645412"/>
                <a:gd name="connsiteY15" fmla="*/ 3406 h 200758"/>
                <a:gd name="connsiteX0" fmla="*/ 115 w 645467"/>
                <a:gd name="connsiteY0" fmla="*/ 3406 h 200758"/>
                <a:gd name="connsiteX1" fmla="*/ 47704 w 645467"/>
                <a:gd name="connsiteY1" fmla="*/ 44197 h 200758"/>
                <a:gd name="connsiteX2" fmla="*/ 153081 w 645467"/>
                <a:gd name="connsiteY2" fmla="*/ 84988 h 200758"/>
                <a:gd name="connsiteX3" fmla="*/ 309447 w 645467"/>
                <a:gd name="connsiteY3" fmla="*/ 105383 h 200758"/>
                <a:gd name="connsiteX4" fmla="*/ 459014 w 645467"/>
                <a:gd name="connsiteY4" fmla="*/ 95185 h 200758"/>
                <a:gd name="connsiteX5" fmla="*/ 571190 w 645467"/>
                <a:gd name="connsiteY5" fmla="*/ 61193 h 200758"/>
                <a:gd name="connsiteX6" fmla="*/ 635776 w 645467"/>
                <a:gd name="connsiteY6" fmla="*/ 6 h 200758"/>
                <a:gd name="connsiteX7" fmla="*/ 642008 w 645467"/>
                <a:gd name="connsiteY7" fmla="*/ 64650 h 200758"/>
                <a:gd name="connsiteX8" fmla="*/ 577988 w 645467"/>
                <a:gd name="connsiteY8" fmla="*/ 146174 h 200758"/>
                <a:gd name="connsiteX9" fmla="*/ 520201 w 645467"/>
                <a:gd name="connsiteY9" fmla="*/ 176768 h 200758"/>
                <a:gd name="connsiteX10" fmla="*/ 418223 w 645467"/>
                <a:gd name="connsiteY10" fmla="*/ 193764 h 200758"/>
                <a:gd name="connsiteX11" fmla="*/ 326443 w 645467"/>
                <a:gd name="connsiteY11" fmla="*/ 200562 h 200758"/>
                <a:gd name="connsiteX12" fmla="*/ 193872 w 645467"/>
                <a:gd name="connsiteY12" fmla="*/ 186965 h 200758"/>
                <a:gd name="connsiteX13" fmla="*/ 102092 w 645467"/>
                <a:gd name="connsiteY13" fmla="*/ 166570 h 200758"/>
                <a:gd name="connsiteX14" fmla="*/ 44305 w 645467"/>
                <a:gd name="connsiteY14" fmla="*/ 118536 h 200758"/>
                <a:gd name="connsiteX15" fmla="*/ 115 w 645467"/>
                <a:gd name="connsiteY15" fmla="*/ 3406 h 200758"/>
                <a:gd name="connsiteX0" fmla="*/ 115 w 644531"/>
                <a:gd name="connsiteY0" fmla="*/ 10703 h 208055"/>
                <a:gd name="connsiteX1" fmla="*/ 47704 w 644531"/>
                <a:gd name="connsiteY1" fmla="*/ 51494 h 208055"/>
                <a:gd name="connsiteX2" fmla="*/ 153081 w 644531"/>
                <a:gd name="connsiteY2" fmla="*/ 92285 h 208055"/>
                <a:gd name="connsiteX3" fmla="*/ 309447 w 644531"/>
                <a:gd name="connsiteY3" fmla="*/ 112680 h 208055"/>
                <a:gd name="connsiteX4" fmla="*/ 459014 w 644531"/>
                <a:gd name="connsiteY4" fmla="*/ 102482 h 208055"/>
                <a:gd name="connsiteX5" fmla="*/ 571190 w 644531"/>
                <a:gd name="connsiteY5" fmla="*/ 68490 h 208055"/>
                <a:gd name="connsiteX6" fmla="*/ 635776 w 644531"/>
                <a:gd name="connsiteY6" fmla="*/ 7303 h 208055"/>
                <a:gd name="connsiteX7" fmla="*/ 642008 w 644531"/>
                <a:gd name="connsiteY7" fmla="*/ 71947 h 208055"/>
                <a:gd name="connsiteX8" fmla="*/ 577988 w 644531"/>
                <a:gd name="connsiteY8" fmla="*/ 153471 h 208055"/>
                <a:gd name="connsiteX9" fmla="*/ 520201 w 644531"/>
                <a:gd name="connsiteY9" fmla="*/ 184065 h 208055"/>
                <a:gd name="connsiteX10" fmla="*/ 418223 w 644531"/>
                <a:gd name="connsiteY10" fmla="*/ 201061 h 208055"/>
                <a:gd name="connsiteX11" fmla="*/ 326443 w 644531"/>
                <a:gd name="connsiteY11" fmla="*/ 207859 h 208055"/>
                <a:gd name="connsiteX12" fmla="*/ 193872 w 644531"/>
                <a:gd name="connsiteY12" fmla="*/ 194262 h 208055"/>
                <a:gd name="connsiteX13" fmla="*/ 102092 w 644531"/>
                <a:gd name="connsiteY13" fmla="*/ 173867 h 208055"/>
                <a:gd name="connsiteX14" fmla="*/ 44305 w 644531"/>
                <a:gd name="connsiteY14" fmla="*/ 125833 h 208055"/>
                <a:gd name="connsiteX15" fmla="*/ 115 w 644531"/>
                <a:gd name="connsiteY15" fmla="*/ 10703 h 208055"/>
                <a:gd name="connsiteX0" fmla="*/ 115 w 644077"/>
                <a:gd name="connsiteY0" fmla="*/ 3612 h 200964"/>
                <a:gd name="connsiteX1" fmla="*/ 47704 w 644077"/>
                <a:gd name="connsiteY1" fmla="*/ 44403 h 200964"/>
                <a:gd name="connsiteX2" fmla="*/ 153081 w 644077"/>
                <a:gd name="connsiteY2" fmla="*/ 85194 h 200964"/>
                <a:gd name="connsiteX3" fmla="*/ 309447 w 644077"/>
                <a:gd name="connsiteY3" fmla="*/ 105589 h 200964"/>
                <a:gd name="connsiteX4" fmla="*/ 459014 w 644077"/>
                <a:gd name="connsiteY4" fmla="*/ 95391 h 200964"/>
                <a:gd name="connsiteX5" fmla="*/ 571190 w 644077"/>
                <a:gd name="connsiteY5" fmla="*/ 61399 h 200964"/>
                <a:gd name="connsiteX6" fmla="*/ 635776 w 644077"/>
                <a:gd name="connsiteY6" fmla="*/ 212 h 200964"/>
                <a:gd name="connsiteX7" fmla="*/ 639847 w 644077"/>
                <a:gd name="connsiteY7" fmla="*/ 84364 h 200964"/>
                <a:gd name="connsiteX8" fmla="*/ 577988 w 644077"/>
                <a:gd name="connsiteY8" fmla="*/ 146380 h 200964"/>
                <a:gd name="connsiteX9" fmla="*/ 520201 w 644077"/>
                <a:gd name="connsiteY9" fmla="*/ 176974 h 200964"/>
                <a:gd name="connsiteX10" fmla="*/ 418223 w 644077"/>
                <a:gd name="connsiteY10" fmla="*/ 193970 h 200964"/>
                <a:gd name="connsiteX11" fmla="*/ 326443 w 644077"/>
                <a:gd name="connsiteY11" fmla="*/ 200768 h 200964"/>
                <a:gd name="connsiteX12" fmla="*/ 193872 w 644077"/>
                <a:gd name="connsiteY12" fmla="*/ 187171 h 200964"/>
                <a:gd name="connsiteX13" fmla="*/ 102092 w 644077"/>
                <a:gd name="connsiteY13" fmla="*/ 166776 h 200964"/>
                <a:gd name="connsiteX14" fmla="*/ 44305 w 644077"/>
                <a:gd name="connsiteY14" fmla="*/ 118742 h 200964"/>
                <a:gd name="connsiteX15" fmla="*/ 115 w 644077"/>
                <a:gd name="connsiteY15" fmla="*/ 3612 h 200964"/>
                <a:gd name="connsiteX0" fmla="*/ 115 w 643828"/>
                <a:gd name="connsiteY0" fmla="*/ 8522 h 205874"/>
                <a:gd name="connsiteX1" fmla="*/ 47704 w 643828"/>
                <a:gd name="connsiteY1" fmla="*/ 49313 h 205874"/>
                <a:gd name="connsiteX2" fmla="*/ 153081 w 643828"/>
                <a:gd name="connsiteY2" fmla="*/ 90104 h 205874"/>
                <a:gd name="connsiteX3" fmla="*/ 309447 w 643828"/>
                <a:gd name="connsiteY3" fmla="*/ 110499 h 205874"/>
                <a:gd name="connsiteX4" fmla="*/ 459014 w 643828"/>
                <a:gd name="connsiteY4" fmla="*/ 100301 h 205874"/>
                <a:gd name="connsiteX5" fmla="*/ 571190 w 643828"/>
                <a:gd name="connsiteY5" fmla="*/ 66309 h 205874"/>
                <a:gd name="connsiteX6" fmla="*/ 635776 w 643828"/>
                <a:gd name="connsiteY6" fmla="*/ 5122 h 205874"/>
                <a:gd name="connsiteX7" fmla="*/ 639847 w 643828"/>
                <a:gd name="connsiteY7" fmla="*/ 89274 h 205874"/>
                <a:gd name="connsiteX8" fmla="*/ 577988 w 643828"/>
                <a:gd name="connsiteY8" fmla="*/ 151290 h 205874"/>
                <a:gd name="connsiteX9" fmla="*/ 520201 w 643828"/>
                <a:gd name="connsiteY9" fmla="*/ 181884 h 205874"/>
                <a:gd name="connsiteX10" fmla="*/ 418223 w 643828"/>
                <a:gd name="connsiteY10" fmla="*/ 198880 h 205874"/>
                <a:gd name="connsiteX11" fmla="*/ 326443 w 643828"/>
                <a:gd name="connsiteY11" fmla="*/ 205678 h 205874"/>
                <a:gd name="connsiteX12" fmla="*/ 193872 w 643828"/>
                <a:gd name="connsiteY12" fmla="*/ 192081 h 205874"/>
                <a:gd name="connsiteX13" fmla="*/ 102092 w 643828"/>
                <a:gd name="connsiteY13" fmla="*/ 171686 h 205874"/>
                <a:gd name="connsiteX14" fmla="*/ 44305 w 643828"/>
                <a:gd name="connsiteY14" fmla="*/ 123652 h 205874"/>
                <a:gd name="connsiteX15" fmla="*/ 115 w 643828"/>
                <a:gd name="connsiteY15" fmla="*/ 8522 h 20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3828" h="205874">
                  <a:moveTo>
                    <a:pt x="115" y="8522"/>
                  </a:moveTo>
                  <a:cubicBezTo>
                    <a:pt x="681" y="-3868"/>
                    <a:pt x="22210" y="35716"/>
                    <a:pt x="47704" y="49313"/>
                  </a:cubicBezTo>
                  <a:cubicBezTo>
                    <a:pt x="73198" y="62910"/>
                    <a:pt x="109457" y="79906"/>
                    <a:pt x="153081" y="90104"/>
                  </a:cubicBezTo>
                  <a:cubicBezTo>
                    <a:pt x="196705" y="100302"/>
                    <a:pt x="258458" y="108800"/>
                    <a:pt x="309447" y="110499"/>
                  </a:cubicBezTo>
                  <a:cubicBezTo>
                    <a:pt x="360436" y="112198"/>
                    <a:pt x="415390" y="107666"/>
                    <a:pt x="459014" y="100301"/>
                  </a:cubicBezTo>
                  <a:cubicBezTo>
                    <a:pt x="502638" y="92936"/>
                    <a:pt x="541730" y="82172"/>
                    <a:pt x="571190" y="66309"/>
                  </a:cubicBezTo>
                  <a:cubicBezTo>
                    <a:pt x="600650" y="50446"/>
                    <a:pt x="625053" y="23729"/>
                    <a:pt x="635776" y="5122"/>
                  </a:cubicBezTo>
                  <a:cubicBezTo>
                    <a:pt x="646499" y="-13485"/>
                    <a:pt x="645059" y="19506"/>
                    <a:pt x="639847" y="89274"/>
                  </a:cubicBezTo>
                  <a:cubicBezTo>
                    <a:pt x="630216" y="113635"/>
                    <a:pt x="597929" y="135855"/>
                    <a:pt x="577988" y="151290"/>
                  </a:cubicBezTo>
                  <a:cubicBezTo>
                    <a:pt x="558047" y="166725"/>
                    <a:pt x="546829" y="173952"/>
                    <a:pt x="520201" y="181884"/>
                  </a:cubicBezTo>
                  <a:cubicBezTo>
                    <a:pt x="493574" y="189816"/>
                    <a:pt x="450516" y="194914"/>
                    <a:pt x="418223" y="198880"/>
                  </a:cubicBezTo>
                  <a:cubicBezTo>
                    <a:pt x="385930" y="202846"/>
                    <a:pt x="363835" y="206811"/>
                    <a:pt x="326443" y="205678"/>
                  </a:cubicBezTo>
                  <a:cubicBezTo>
                    <a:pt x="289051" y="204545"/>
                    <a:pt x="231264" y="197746"/>
                    <a:pt x="193872" y="192081"/>
                  </a:cubicBezTo>
                  <a:cubicBezTo>
                    <a:pt x="156480" y="186416"/>
                    <a:pt x="127020" y="184717"/>
                    <a:pt x="102092" y="171686"/>
                  </a:cubicBezTo>
                  <a:cubicBezTo>
                    <a:pt x="77164" y="158656"/>
                    <a:pt x="59035" y="142914"/>
                    <a:pt x="44305" y="123652"/>
                  </a:cubicBezTo>
                  <a:cubicBezTo>
                    <a:pt x="-700" y="100698"/>
                    <a:pt x="-451" y="20912"/>
                    <a:pt x="115" y="852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695665" y="2556902"/>
              <a:ext cx="2297165" cy="920101"/>
              <a:chOff x="323528" y="1340768"/>
              <a:chExt cx="2664296" cy="792088"/>
            </a:xfrm>
          </p:grpSpPr>
          <p:sp>
            <p:nvSpPr>
              <p:cNvPr id="21" name="Arc 20"/>
              <p:cNvSpPr/>
              <p:nvPr/>
            </p:nvSpPr>
            <p:spPr>
              <a:xfrm flipV="1">
                <a:off x="395536" y="1556792"/>
                <a:ext cx="2592288" cy="576064"/>
              </a:xfrm>
              <a:prstGeom prst="arc">
                <a:avLst>
                  <a:gd name="adj1" fmla="val 10863279"/>
                  <a:gd name="adj2" fmla="val 21467182"/>
                </a:avLst>
              </a:prstGeom>
              <a:ln w="1905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2" name="Arc 21"/>
              <p:cNvSpPr/>
              <p:nvPr/>
            </p:nvSpPr>
            <p:spPr>
              <a:xfrm flipV="1">
                <a:off x="323528" y="1340768"/>
                <a:ext cx="2664296" cy="576064"/>
              </a:xfrm>
              <a:prstGeom prst="arc">
                <a:avLst>
                  <a:gd name="adj1" fmla="val 10863279"/>
                  <a:gd name="adj2" fmla="val 0"/>
                </a:avLst>
              </a:prstGeom>
              <a:ln w="1905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0" name="Freeform 9"/>
            <p:cNvSpPr/>
            <p:nvPr/>
          </p:nvSpPr>
          <p:spPr>
            <a:xfrm>
              <a:off x="2180813" y="2940277"/>
              <a:ext cx="4807089" cy="764121"/>
            </a:xfrm>
            <a:custGeom>
              <a:avLst/>
              <a:gdLst>
                <a:gd name="connsiteX0" fmla="*/ 13648 w 8225051"/>
                <a:gd name="connsiteY0" fmla="*/ 386687 h 1380698"/>
                <a:gd name="connsiteX1" fmla="*/ 225189 w 8225051"/>
                <a:gd name="connsiteY1" fmla="*/ 536812 h 1380698"/>
                <a:gd name="connsiteX2" fmla="*/ 1296538 w 8225051"/>
                <a:gd name="connsiteY2" fmla="*/ 932597 h 1380698"/>
                <a:gd name="connsiteX3" fmla="*/ 3275463 w 8225051"/>
                <a:gd name="connsiteY3" fmla="*/ 1212376 h 1380698"/>
                <a:gd name="connsiteX4" fmla="*/ 4769893 w 8225051"/>
                <a:gd name="connsiteY4" fmla="*/ 1191905 h 1380698"/>
                <a:gd name="connsiteX5" fmla="*/ 6639637 w 8225051"/>
                <a:gd name="connsiteY5" fmla="*/ 925773 h 1380698"/>
                <a:gd name="connsiteX6" fmla="*/ 7799696 w 8225051"/>
                <a:gd name="connsiteY6" fmla="*/ 468573 h 1380698"/>
                <a:gd name="connsiteX7" fmla="*/ 8038532 w 8225051"/>
                <a:gd name="connsiteY7" fmla="*/ 263857 h 1380698"/>
                <a:gd name="connsiteX8" fmla="*/ 8209129 w 8225051"/>
                <a:gd name="connsiteY8" fmla="*/ 18197 h 1380698"/>
                <a:gd name="connsiteX9" fmla="*/ 8134066 w 8225051"/>
                <a:gd name="connsiteY9" fmla="*/ 154675 h 1380698"/>
                <a:gd name="connsiteX10" fmla="*/ 7840640 w 8225051"/>
                <a:gd name="connsiteY10" fmla="*/ 454925 h 1380698"/>
                <a:gd name="connsiteX11" fmla="*/ 7308377 w 8225051"/>
                <a:gd name="connsiteY11" fmla="*/ 789296 h 1380698"/>
                <a:gd name="connsiteX12" fmla="*/ 5936777 w 8225051"/>
                <a:gd name="connsiteY12" fmla="*/ 1185081 h 1380698"/>
                <a:gd name="connsiteX13" fmla="*/ 4032914 w 8225051"/>
                <a:gd name="connsiteY13" fmla="*/ 1369325 h 1380698"/>
                <a:gd name="connsiteX14" fmla="*/ 2436126 w 8225051"/>
                <a:gd name="connsiteY14" fmla="*/ 1253319 h 1380698"/>
                <a:gd name="connsiteX15" fmla="*/ 1139589 w 8225051"/>
                <a:gd name="connsiteY15" fmla="*/ 973540 h 1380698"/>
                <a:gd name="connsiteX16" fmla="*/ 593678 w 8225051"/>
                <a:gd name="connsiteY16" fmla="*/ 775648 h 1380698"/>
                <a:gd name="connsiteX17" fmla="*/ 143302 w 8225051"/>
                <a:gd name="connsiteY17" fmla="*/ 536812 h 1380698"/>
                <a:gd name="connsiteX18" fmla="*/ 13648 w 8225051"/>
                <a:gd name="connsiteY18" fmla="*/ 386687 h 1380698"/>
                <a:gd name="connsiteX0" fmla="*/ 13648 w 8225051"/>
                <a:gd name="connsiteY0" fmla="*/ 386687 h 1380698"/>
                <a:gd name="connsiteX1" fmla="*/ 225189 w 8225051"/>
                <a:gd name="connsiteY1" fmla="*/ 536812 h 1380698"/>
                <a:gd name="connsiteX2" fmla="*/ 1296538 w 8225051"/>
                <a:gd name="connsiteY2" fmla="*/ 932597 h 1380698"/>
                <a:gd name="connsiteX3" fmla="*/ 3275463 w 8225051"/>
                <a:gd name="connsiteY3" fmla="*/ 1212376 h 1380698"/>
                <a:gd name="connsiteX4" fmla="*/ 4769893 w 8225051"/>
                <a:gd name="connsiteY4" fmla="*/ 1191905 h 1380698"/>
                <a:gd name="connsiteX5" fmla="*/ 6639637 w 8225051"/>
                <a:gd name="connsiteY5" fmla="*/ 925773 h 1380698"/>
                <a:gd name="connsiteX6" fmla="*/ 7799696 w 8225051"/>
                <a:gd name="connsiteY6" fmla="*/ 468573 h 1380698"/>
                <a:gd name="connsiteX7" fmla="*/ 8038532 w 8225051"/>
                <a:gd name="connsiteY7" fmla="*/ 263857 h 1380698"/>
                <a:gd name="connsiteX8" fmla="*/ 8209129 w 8225051"/>
                <a:gd name="connsiteY8" fmla="*/ 18197 h 1380698"/>
                <a:gd name="connsiteX9" fmla="*/ 8134066 w 8225051"/>
                <a:gd name="connsiteY9" fmla="*/ 154675 h 1380698"/>
                <a:gd name="connsiteX10" fmla="*/ 7840640 w 8225051"/>
                <a:gd name="connsiteY10" fmla="*/ 454925 h 1380698"/>
                <a:gd name="connsiteX11" fmla="*/ 7308377 w 8225051"/>
                <a:gd name="connsiteY11" fmla="*/ 789296 h 1380698"/>
                <a:gd name="connsiteX12" fmla="*/ 5936777 w 8225051"/>
                <a:gd name="connsiteY12" fmla="*/ 1185081 h 1380698"/>
                <a:gd name="connsiteX13" fmla="*/ 4032914 w 8225051"/>
                <a:gd name="connsiteY13" fmla="*/ 1369325 h 1380698"/>
                <a:gd name="connsiteX14" fmla="*/ 2436126 w 8225051"/>
                <a:gd name="connsiteY14" fmla="*/ 1253319 h 1380698"/>
                <a:gd name="connsiteX15" fmla="*/ 1139589 w 8225051"/>
                <a:gd name="connsiteY15" fmla="*/ 973540 h 1380698"/>
                <a:gd name="connsiteX16" fmla="*/ 593678 w 8225051"/>
                <a:gd name="connsiteY16" fmla="*/ 775648 h 1380698"/>
                <a:gd name="connsiteX17" fmla="*/ 143302 w 8225051"/>
                <a:gd name="connsiteY17" fmla="*/ 536812 h 1380698"/>
                <a:gd name="connsiteX18" fmla="*/ 13648 w 8225051"/>
                <a:gd name="connsiteY18" fmla="*/ 386687 h 1380698"/>
                <a:gd name="connsiteX0" fmla="*/ 13648 w 8225051"/>
                <a:gd name="connsiteY0" fmla="*/ 386687 h 1380698"/>
                <a:gd name="connsiteX1" fmla="*/ 225189 w 8225051"/>
                <a:gd name="connsiteY1" fmla="*/ 536812 h 1380698"/>
                <a:gd name="connsiteX2" fmla="*/ 1296538 w 8225051"/>
                <a:gd name="connsiteY2" fmla="*/ 932597 h 1380698"/>
                <a:gd name="connsiteX3" fmla="*/ 3275463 w 8225051"/>
                <a:gd name="connsiteY3" fmla="*/ 1212376 h 1380698"/>
                <a:gd name="connsiteX4" fmla="*/ 4769893 w 8225051"/>
                <a:gd name="connsiteY4" fmla="*/ 1191905 h 1380698"/>
                <a:gd name="connsiteX5" fmla="*/ 6639637 w 8225051"/>
                <a:gd name="connsiteY5" fmla="*/ 925773 h 1380698"/>
                <a:gd name="connsiteX6" fmla="*/ 7799696 w 8225051"/>
                <a:gd name="connsiteY6" fmla="*/ 468573 h 1380698"/>
                <a:gd name="connsiteX7" fmla="*/ 8038532 w 8225051"/>
                <a:gd name="connsiteY7" fmla="*/ 263857 h 1380698"/>
                <a:gd name="connsiteX8" fmla="*/ 8209129 w 8225051"/>
                <a:gd name="connsiteY8" fmla="*/ 18197 h 1380698"/>
                <a:gd name="connsiteX9" fmla="*/ 8134066 w 8225051"/>
                <a:gd name="connsiteY9" fmla="*/ 154675 h 1380698"/>
                <a:gd name="connsiteX10" fmla="*/ 7840640 w 8225051"/>
                <a:gd name="connsiteY10" fmla="*/ 454925 h 1380698"/>
                <a:gd name="connsiteX11" fmla="*/ 7308377 w 8225051"/>
                <a:gd name="connsiteY11" fmla="*/ 789296 h 1380698"/>
                <a:gd name="connsiteX12" fmla="*/ 5936777 w 8225051"/>
                <a:gd name="connsiteY12" fmla="*/ 1185081 h 1380698"/>
                <a:gd name="connsiteX13" fmla="*/ 4032914 w 8225051"/>
                <a:gd name="connsiteY13" fmla="*/ 1369325 h 1380698"/>
                <a:gd name="connsiteX14" fmla="*/ 2436126 w 8225051"/>
                <a:gd name="connsiteY14" fmla="*/ 1253319 h 1380698"/>
                <a:gd name="connsiteX15" fmla="*/ 1139589 w 8225051"/>
                <a:gd name="connsiteY15" fmla="*/ 973540 h 1380698"/>
                <a:gd name="connsiteX16" fmla="*/ 593678 w 8225051"/>
                <a:gd name="connsiteY16" fmla="*/ 775648 h 1380698"/>
                <a:gd name="connsiteX17" fmla="*/ 143302 w 8225051"/>
                <a:gd name="connsiteY17" fmla="*/ 536812 h 1380698"/>
                <a:gd name="connsiteX18" fmla="*/ 13648 w 8225051"/>
                <a:gd name="connsiteY18" fmla="*/ 386687 h 1380698"/>
                <a:gd name="connsiteX0" fmla="*/ 13648 w 8225051"/>
                <a:gd name="connsiteY0" fmla="*/ 386687 h 1380698"/>
                <a:gd name="connsiteX1" fmla="*/ 225189 w 8225051"/>
                <a:gd name="connsiteY1" fmla="*/ 536812 h 1380698"/>
                <a:gd name="connsiteX2" fmla="*/ 1296538 w 8225051"/>
                <a:gd name="connsiteY2" fmla="*/ 932597 h 1380698"/>
                <a:gd name="connsiteX3" fmla="*/ 3275463 w 8225051"/>
                <a:gd name="connsiteY3" fmla="*/ 1212376 h 1380698"/>
                <a:gd name="connsiteX4" fmla="*/ 4769893 w 8225051"/>
                <a:gd name="connsiteY4" fmla="*/ 1191905 h 1380698"/>
                <a:gd name="connsiteX5" fmla="*/ 6639637 w 8225051"/>
                <a:gd name="connsiteY5" fmla="*/ 925773 h 1380698"/>
                <a:gd name="connsiteX6" fmla="*/ 7799696 w 8225051"/>
                <a:gd name="connsiteY6" fmla="*/ 468573 h 1380698"/>
                <a:gd name="connsiteX7" fmla="*/ 8038532 w 8225051"/>
                <a:gd name="connsiteY7" fmla="*/ 263857 h 1380698"/>
                <a:gd name="connsiteX8" fmla="*/ 8209129 w 8225051"/>
                <a:gd name="connsiteY8" fmla="*/ 18197 h 1380698"/>
                <a:gd name="connsiteX9" fmla="*/ 8134066 w 8225051"/>
                <a:gd name="connsiteY9" fmla="*/ 154675 h 1380698"/>
                <a:gd name="connsiteX10" fmla="*/ 7840640 w 8225051"/>
                <a:gd name="connsiteY10" fmla="*/ 454925 h 1380698"/>
                <a:gd name="connsiteX11" fmla="*/ 7308377 w 8225051"/>
                <a:gd name="connsiteY11" fmla="*/ 789296 h 1380698"/>
                <a:gd name="connsiteX12" fmla="*/ 5936777 w 8225051"/>
                <a:gd name="connsiteY12" fmla="*/ 1185081 h 1380698"/>
                <a:gd name="connsiteX13" fmla="*/ 4032914 w 8225051"/>
                <a:gd name="connsiteY13" fmla="*/ 1369325 h 1380698"/>
                <a:gd name="connsiteX14" fmla="*/ 2436126 w 8225051"/>
                <a:gd name="connsiteY14" fmla="*/ 1253319 h 1380698"/>
                <a:gd name="connsiteX15" fmla="*/ 1139589 w 8225051"/>
                <a:gd name="connsiteY15" fmla="*/ 973540 h 1380698"/>
                <a:gd name="connsiteX16" fmla="*/ 593678 w 8225051"/>
                <a:gd name="connsiteY16" fmla="*/ 775648 h 1380698"/>
                <a:gd name="connsiteX17" fmla="*/ 143302 w 8225051"/>
                <a:gd name="connsiteY17" fmla="*/ 536812 h 1380698"/>
                <a:gd name="connsiteX18" fmla="*/ 13648 w 8225051"/>
                <a:gd name="connsiteY18" fmla="*/ 386687 h 1380698"/>
                <a:gd name="connsiteX0" fmla="*/ 13648 w 8225051"/>
                <a:gd name="connsiteY0" fmla="*/ 386687 h 1380698"/>
                <a:gd name="connsiteX1" fmla="*/ 225189 w 8225051"/>
                <a:gd name="connsiteY1" fmla="*/ 536812 h 1380698"/>
                <a:gd name="connsiteX2" fmla="*/ 1296538 w 8225051"/>
                <a:gd name="connsiteY2" fmla="*/ 932597 h 1380698"/>
                <a:gd name="connsiteX3" fmla="*/ 3275463 w 8225051"/>
                <a:gd name="connsiteY3" fmla="*/ 1212376 h 1380698"/>
                <a:gd name="connsiteX4" fmla="*/ 4769893 w 8225051"/>
                <a:gd name="connsiteY4" fmla="*/ 1191905 h 1380698"/>
                <a:gd name="connsiteX5" fmla="*/ 6639637 w 8225051"/>
                <a:gd name="connsiteY5" fmla="*/ 925773 h 1380698"/>
                <a:gd name="connsiteX6" fmla="*/ 7799696 w 8225051"/>
                <a:gd name="connsiteY6" fmla="*/ 468573 h 1380698"/>
                <a:gd name="connsiteX7" fmla="*/ 8038532 w 8225051"/>
                <a:gd name="connsiteY7" fmla="*/ 263857 h 1380698"/>
                <a:gd name="connsiteX8" fmla="*/ 8209129 w 8225051"/>
                <a:gd name="connsiteY8" fmla="*/ 18197 h 1380698"/>
                <a:gd name="connsiteX9" fmla="*/ 8134066 w 8225051"/>
                <a:gd name="connsiteY9" fmla="*/ 154675 h 1380698"/>
                <a:gd name="connsiteX10" fmla="*/ 7840640 w 8225051"/>
                <a:gd name="connsiteY10" fmla="*/ 454925 h 1380698"/>
                <a:gd name="connsiteX11" fmla="*/ 7308377 w 8225051"/>
                <a:gd name="connsiteY11" fmla="*/ 789296 h 1380698"/>
                <a:gd name="connsiteX12" fmla="*/ 5936777 w 8225051"/>
                <a:gd name="connsiteY12" fmla="*/ 1185081 h 1380698"/>
                <a:gd name="connsiteX13" fmla="*/ 4032914 w 8225051"/>
                <a:gd name="connsiteY13" fmla="*/ 1369325 h 1380698"/>
                <a:gd name="connsiteX14" fmla="*/ 2436126 w 8225051"/>
                <a:gd name="connsiteY14" fmla="*/ 1253319 h 1380698"/>
                <a:gd name="connsiteX15" fmla="*/ 1139589 w 8225051"/>
                <a:gd name="connsiteY15" fmla="*/ 973540 h 1380698"/>
                <a:gd name="connsiteX16" fmla="*/ 593678 w 8225051"/>
                <a:gd name="connsiteY16" fmla="*/ 775648 h 1380698"/>
                <a:gd name="connsiteX17" fmla="*/ 143302 w 8225051"/>
                <a:gd name="connsiteY17" fmla="*/ 536812 h 1380698"/>
                <a:gd name="connsiteX18" fmla="*/ 13648 w 8225051"/>
                <a:gd name="connsiteY18" fmla="*/ 386687 h 1380698"/>
                <a:gd name="connsiteX0" fmla="*/ 13648 w 8225051"/>
                <a:gd name="connsiteY0" fmla="*/ 386687 h 1380020"/>
                <a:gd name="connsiteX1" fmla="*/ 225189 w 8225051"/>
                <a:gd name="connsiteY1" fmla="*/ 536812 h 1380020"/>
                <a:gd name="connsiteX2" fmla="*/ 1296538 w 8225051"/>
                <a:gd name="connsiteY2" fmla="*/ 932597 h 1380020"/>
                <a:gd name="connsiteX3" fmla="*/ 3275463 w 8225051"/>
                <a:gd name="connsiteY3" fmla="*/ 1212376 h 1380020"/>
                <a:gd name="connsiteX4" fmla="*/ 4769893 w 8225051"/>
                <a:gd name="connsiteY4" fmla="*/ 1191905 h 1380020"/>
                <a:gd name="connsiteX5" fmla="*/ 6639637 w 8225051"/>
                <a:gd name="connsiteY5" fmla="*/ 925773 h 1380020"/>
                <a:gd name="connsiteX6" fmla="*/ 7799696 w 8225051"/>
                <a:gd name="connsiteY6" fmla="*/ 468573 h 1380020"/>
                <a:gd name="connsiteX7" fmla="*/ 8038532 w 8225051"/>
                <a:gd name="connsiteY7" fmla="*/ 263857 h 1380020"/>
                <a:gd name="connsiteX8" fmla="*/ 8209129 w 8225051"/>
                <a:gd name="connsiteY8" fmla="*/ 18197 h 1380020"/>
                <a:gd name="connsiteX9" fmla="*/ 8134066 w 8225051"/>
                <a:gd name="connsiteY9" fmla="*/ 154675 h 1380020"/>
                <a:gd name="connsiteX10" fmla="*/ 7840640 w 8225051"/>
                <a:gd name="connsiteY10" fmla="*/ 454925 h 1380020"/>
                <a:gd name="connsiteX11" fmla="*/ 7308377 w 8225051"/>
                <a:gd name="connsiteY11" fmla="*/ 789296 h 1380020"/>
                <a:gd name="connsiteX12" fmla="*/ 5936777 w 8225051"/>
                <a:gd name="connsiteY12" fmla="*/ 1185081 h 1380020"/>
                <a:gd name="connsiteX13" fmla="*/ 4032914 w 8225051"/>
                <a:gd name="connsiteY13" fmla="*/ 1369325 h 1380020"/>
                <a:gd name="connsiteX14" fmla="*/ 2436126 w 8225051"/>
                <a:gd name="connsiteY14" fmla="*/ 1253319 h 1380020"/>
                <a:gd name="connsiteX15" fmla="*/ 1139589 w 8225051"/>
                <a:gd name="connsiteY15" fmla="*/ 973540 h 1380020"/>
                <a:gd name="connsiteX16" fmla="*/ 593678 w 8225051"/>
                <a:gd name="connsiteY16" fmla="*/ 775648 h 1380020"/>
                <a:gd name="connsiteX17" fmla="*/ 143302 w 8225051"/>
                <a:gd name="connsiteY17" fmla="*/ 536812 h 1380020"/>
                <a:gd name="connsiteX18" fmla="*/ 13648 w 8225051"/>
                <a:gd name="connsiteY18" fmla="*/ 386687 h 1380020"/>
                <a:gd name="connsiteX0" fmla="*/ 13648 w 8225051"/>
                <a:gd name="connsiteY0" fmla="*/ 386687 h 1380020"/>
                <a:gd name="connsiteX1" fmla="*/ 225189 w 8225051"/>
                <a:gd name="connsiteY1" fmla="*/ 536812 h 1380020"/>
                <a:gd name="connsiteX2" fmla="*/ 1296538 w 8225051"/>
                <a:gd name="connsiteY2" fmla="*/ 932597 h 1380020"/>
                <a:gd name="connsiteX3" fmla="*/ 3275463 w 8225051"/>
                <a:gd name="connsiteY3" fmla="*/ 1212376 h 1380020"/>
                <a:gd name="connsiteX4" fmla="*/ 4769893 w 8225051"/>
                <a:gd name="connsiteY4" fmla="*/ 1191905 h 1380020"/>
                <a:gd name="connsiteX5" fmla="*/ 6639637 w 8225051"/>
                <a:gd name="connsiteY5" fmla="*/ 925773 h 1380020"/>
                <a:gd name="connsiteX6" fmla="*/ 7799696 w 8225051"/>
                <a:gd name="connsiteY6" fmla="*/ 468573 h 1380020"/>
                <a:gd name="connsiteX7" fmla="*/ 8038532 w 8225051"/>
                <a:gd name="connsiteY7" fmla="*/ 263857 h 1380020"/>
                <a:gd name="connsiteX8" fmla="*/ 8209129 w 8225051"/>
                <a:gd name="connsiteY8" fmla="*/ 18197 h 1380020"/>
                <a:gd name="connsiteX9" fmla="*/ 8134066 w 8225051"/>
                <a:gd name="connsiteY9" fmla="*/ 154675 h 1380020"/>
                <a:gd name="connsiteX10" fmla="*/ 7840640 w 8225051"/>
                <a:gd name="connsiteY10" fmla="*/ 454925 h 1380020"/>
                <a:gd name="connsiteX11" fmla="*/ 7308377 w 8225051"/>
                <a:gd name="connsiteY11" fmla="*/ 789296 h 1380020"/>
                <a:gd name="connsiteX12" fmla="*/ 5936777 w 8225051"/>
                <a:gd name="connsiteY12" fmla="*/ 1185081 h 1380020"/>
                <a:gd name="connsiteX13" fmla="*/ 4032914 w 8225051"/>
                <a:gd name="connsiteY13" fmla="*/ 1369325 h 1380020"/>
                <a:gd name="connsiteX14" fmla="*/ 2436126 w 8225051"/>
                <a:gd name="connsiteY14" fmla="*/ 1253319 h 1380020"/>
                <a:gd name="connsiteX15" fmla="*/ 1139589 w 8225051"/>
                <a:gd name="connsiteY15" fmla="*/ 973540 h 1380020"/>
                <a:gd name="connsiteX16" fmla="*/ 593678 w 8225051"/>
                <a:gd name="connsiteY16" fmla="*/ 775648 h 1380020"/>
                <a:gd name="connsiteX17" fmla="*/ 143302 w 8225051"/>
                <a:gd name="connsiteY17" fmla="*/ 536812 h 1380020"/>
                <a:gd name="connsiteX18" fmla="*/ 13648 w 8225051"/>
                <a:gd name="connsiteY18" fmla="*/ 386687 h 1380020"/>
                <a:gd name="connsiteX0" fmla="*/ 13648 w 8225051"/>
                <a:gd name="connsiteY0" fmla="*/ 386687 h 1380020"/>
                <a:gd name="connsiteX1" fmla="*/ 225189 w 8225051"/>
                <a:gd name="connsiteY1" fmla="*/ 536812 h 1380020"/>
                <a:gd name="connsiteX2" fmla="*/ 1296538 w 8225051"/>
                <a:gd name="connsiteY2" fmla="*/ 932597 h 1380020"/>
                <a:gd name="connsiteX3" fmla="*/ 3275463 w 8225051"/>
                <a:gd name="connsiteY3" fmla="*/ 1212376 h 1380020"/>
                <a:gd name="connsiteX4" fmla="*/ 4769893 w 8225051"/>
                <a:gd name="connsiteY4" fmla="*/ 1191905 h 1380020"/>
                <a:gd name="connsiteX5" fmla="*/ 6639637 w 8225051"/>
                <a:gd name="connsiteY5" fmla="*/ 925773 h 1380020"/>
                <a:gd name="connsiteX6" fmla="*/ 7799696 w 8225051"/>
                <a:gd name="connsiteY6" fmla="*/ 468573 h 1380020"/>
                <a:gd name="connsiteX7" fmla="*/ 8038532 w 8225051"/>
                <a:gd name="connsiteY7" fmla="*/ 263857 h 1380020"/>
                <a:gd name="connsiteX8" fmla="*/ 8209129 w 8225051"/>
                <a:gd name="connsiteY8" fmla="*/ 18197 h 1380020"/>
                <a:gd name="connsiteX9" fmla="*/ 8134066 w 8225051"/>
                <a:gd name="connsiteY9" fmla="*/ 154675 h 1380020"/>
                <a:gd name="connsiteX10" fmla="*/ 7840640 w 8225051"/>
                <a:gd name="connsiteY10" fmla="*/ 454925 h 1380020"/>
                <a:gd name="connsiteX11" fmla="*/ 7308377 w 8225051"/>
                <a:gd name="connsiteY11" fmla="*/ 789296 h 1380020"/>
                <a:gd name="connsiteX12" fmla="*/ 5936777 w 8225051"/>
                <a:gd name="connsiteY12" fmla="*/ 1185081 h 1380020"/>
                <a:gd name="connsiteX13" fmla="*/ 4032914 w 8225051"/>
                <a:gd name="connsiteY13" fmla="*/ 1369325 h 1380020"/>
                <a:gd name="connsiteX14" fmla="*/ 2436126 w 8225051"/>
                <a:gd name="connsiteY14" fmla="*/ 1253319 h 1380020"/>
                <a:gd name="connsiteX15" fmla="*/ 1139589 w 8225051"/>
                <a:gd name="connsiteY15" fmla="*/ 973540 h 1380020"/>
                <a:gd name="connsiteX16" fmla="*/ 593678 w 8225051"/>
                <a:gd name="connsiteY16" fmla="*/ 775648 h 1380020"/>
                <a:gd name="connsiteX17" fmla="*/ 143302 w 8225051"/>
                <a:gd name="connsiteY17" fmla="*/ 536812 h 1380020"/>
                <a:gd name="connsiteX18" fmla="*/ 13648 w 8225051"/>
                <a:gd name="connsiteY18" fmla="*/ 386687 h 1380020"/>
                <a:gd name="connsiteX0" fmla="*/ 13648 w 8225051"/>
                <a:gd name="connsiteY0" fmla="*/ 386687 h 1380020"/>
                <a:gd name="connsiteX1" fmla="*/ 225189 w 8225051"/>
                <a:gd name="connsiteY1" fmla="*/ 536812 h 1380020"/>
                <a:gd name="connsiteX2" fmla="*/ 1296538 w 8225051"/>
                <a:gd name="connsiteY2" fmla="*/ 932597 h 1380020"/>
                <a:gd name="connsiteX3" fmla="*/ 3275463 w 8225051"/>
                <a:gd name="connsiteY3" fmla="*/ 1212376 h 1380020"/>
                <a:gd name="connsiteX4" fmla="*/ 4769893 w 8225051"/>
                <a:gd name="connsiteY4" fmla="*/ 1191905 h 1380020"/>
                <a:gd name="connsiteX5" fmla="*/ 6639637 w 8225051"/>
                <a:gd name="connsiteY5" fmla="*/ 925773 h 1380020"/>
                <a:gd name="connsiteX6" fmla="*/ 7799696 w 8225051"/>
                <a:gd name="connsiteY6" fmla="*/ 468573 h 1380020"/>
                <a:gd name="connsiteX7" fmla="*/ 8038532 w 8225051"/>
                <a:gd name="connsiteY7" fmla="*/ 263857 h 1380020"/>
                <a:gd name="connsiteX8" fmla="*/ 8209129 w 8225051"/>
                <a:gd name="connsiteY8" fmla="*/ 18197 h 1380020"/>
                <a:gd name="connsiteX9" fmla="*/ 8134066 w 8225051"/>
                <a:gd name="connsiteY9" fmla="*/ 154675 h 1380020"/>
                <a:gd name="connsiteX10" fmla="*/ 7840640 w 8225051"/>
                <a:gd name="connsiteY10" fmla="*/ 454925 h 1380020"/>
                <a:gd name="connsiteX11" fmla="*/ 7308377 w 8225051"/>
                <a:gd name="connsiteY11" fmla="*/ 789296 h 1380020"/>
                <a:gd name="connsiteX12" fmla="*/ 5936777 w 8225051"/>
                <a:gd name="connsiteY12" fmla="*/ 1185081 h 1380020"/>
                <a:gd name="connsiteX13" fmla="*/ 4032914 w 8225051"/>
                <a:gd name="connsiteY13" fmla="*/ 1369325 h 1380020"/>
                <a:gd name="connsiteX14" fmla="*/ 2436126 w 8225051"/>
                <a:gd name="connsiteY14" fmla="*/ 1253319 h 1380020"/>
                <a:gd name="connsiteX15" fmla="*/ 1139589 w 8225051"/>
                <a:gd name="connsiteY15" fmla="*/ 973540 h 1380020"/>
                <a:gd name="connsiteX16" fmla="*/ 593678 w 8225051"/>
                <a:gd name="connsiteY16" fmla="*/ 775648 h 1380020"/>
                <a:gd name="connsiteX17" fmla="*/ 143302 w 8225051"/>
                <a:gd name="connsiteY17" fmla="*/ 536812 h 1380020"/>
                <a:gd name="connsiteX18" fmla="*/ 13648 w 8225051"/>
                <a:gd name="connsiteY18" fmla="*/ 386687 h 1380020"/>
                <a:gd name="connsiteX0" fmla="*/ 13648 w 8225051"/>
                <a:gd name="connsiteY0" fmla="*/ 386687 h 1380020"/>
                <a:gd name="connsiteX1" fmla="*/ 225189 w 8225051"/>
                <a:gd name="connsiteY1" fmla="*/ 536812 h 1380020"/>
                <a:gd name="connsiteX2" fmla="*/ 1296538 w 8225051"/>
                <a:gd name="connsiteY2" fmla="*/ 932597 h 1380020"/>
                <a:gd name="connsiteX3" fmla="*/ 3275463 w 8225051"/>
                <a:gd name="connsiteY3" fmla="*/ 1212376 h 1380020"/>
                <a:gd name="connsiteX4" fmla="*/ 4769893 w 8225051"/>
                <a:gd name="connsiteY4" fmla="*/ 1191905 h 1380020"/>
                <a:gd name="connsiteX5" fmla="*/ 6639637 w 8225051"/>
                <a:gd name="connsiteY5" fmla="*/ 925773 h 1380020"/>
                <a:gd name="connsiteX6" fmla="*/ 7799696 w 8225051"/>
                <a:gd name="connsiteY6" fmla="*/ 468573 h 1380020"/>
                <a:gd name="connsiteX7" fmla="*/ 8038532 w 8225051"/>
                <a:gd name="connsiteY7" fmla="*/ 263857 h 1380020"/>
                <a:gd name="connsiteX8" fmla="*/ 8209129 w 8225051"/>
                <a:gd name="connsiteY8" fmla="*/ 18197 h 1380020"/>
                <a:gd name="connsiteX9" fmla="*/ 8134066 w 8225051"/>
                <a:gd name="connsiteY9" fmla="*/ 154675 h 1380020"/>
                <a:gd name="connsiteX10" fmla="*/ 7840640 w 8225051"/>
                <a:gd name="connsiteY10" fmla="*/ 454925 h 1380020"/>
                <a:gd name="connsiteX11" fmla="*/ 7308377 w 8225051"/>
                <a:gd name="connsiteY11" fmla="*/ 789296 h 1380020"/>
                <a:gd name="connsiteX12" fmla="*/ 5936777 w 8225051"/>
                <a:gd name="connsiteY12" fmla="*/ 1185081 h 1380020"/>
                <a:gd name="connsiteX13" fmla="*/ 4032914 w 8225051"/>
                <a:gd name="connsiteY13" fmla="*/ 1369325 h 1380020"/>
                <a:gd name="connsiteX14" fmla="*/ 2436126 w 8225051"/>
                <a:gd name="connsiteY14" fmla="*/ 1253319 h 1380020"/>
                <a:gd name="connsiteX15" fmla="*/ 1139589 w 8225051"/>
                <a:gd name="connsiteY15" fmla="*/ 973540 h 1380020"/>
                <a:gd name="connsiteX16" fmla="*/ 593678 w 8225051"/>
                <a:gd name="connsiteY16" fmla="*/ 775648 h 1380020"/>
                <a:gd name="connsiteX17" fmla="*/ 143302 w 8225051"/>
                <a:gd name="connsiteY17" fmla="*/ 536812 h 1380020"/>
                <a:gd name="connsiteX18" fmla="*/ 13648 w 8225051"/>
                <a:gd name="connsiteY18" fmla="*/ 386687 h 1380020"/>
                <a:gd name="connsiteX0" fmla="*/ 13648 w 8225051"/>
                <a:gd name="connsiteY0" fmla="*/ 386687 h 1380020"/>
                <a:gd name="connsiteX1" fmla="*/ 225189 w 8225051"/>
                <a:gd name="connsiteY1" fmla="*/ 536812 h 1380020"/>
                <a:gd name="connsiteX2" fmla="*/ 1296538 w 8225051"/>
                <a:gd name="connsiteY2" fmla="*/ 932597 h 1380020"/>
                <a:gd name="connsiteX3" fmla="*/ 3275463 w 8225051"/>
                <a:gd name="connsiteY3" fmla="*/ 1212376 h 1380020"/>
                <a:gd name="connsiteX4" fmla="*/ 4769893 w 8225051"/>
                <a:gd name="connsiteY4" fmla="*/ 1191905 h 1380020"/>
                <a:gd name="connsiteX5" fmla="*/ 6639637 w 8225051"/>
                <a:gd name="connsiteY5" fmla="*/ 925773 h 1380020"/>
                <a:gd name="connsiteX6" fmla="*/ 7799696 w 8225051"/>
                <a:gd name="connsiteY6" fmla="*/ 468573 h 1380020"/>
                <a:gd name="connsiteX7" fmla="*/ 8038532 w 8225051"/>
                <a:gd name="connsiteY7" fmla="*/ 263857 h 1380020"/>
                <a:gd name="connsiteX8" fmla="*/ 8209129 w 8225051"/>
                <a:gd name="connsiteY8" fmla="*/ 18197 h 1380020"/>
                <a:gd name="connsiteX9" fmla="*/ 8134066 w 8225051"/>
                <a:gd name="connsiteY9" fmla="*/ 154675 h 1380020"/>
                <a:gd name="connsiteX10" fmla="*/ 7840640 w 8225051"/>
                <a:gd name="connsiteY10" fmla="*/ 454925 h 1380020"/>
                <a:gd name="connsiteX11" fmla="*/ 7308377 w 8225051"/>
                <a:gd name="connsiteY11" fmla="*/ 789296 h 1380020"/>
                <a:gd name="connsiteX12" fmla="*/ 5936777 w 8225051"/>
                <a:gd name="connsiteY12" fmla="*/ 1185081 h 1380020"/>
                <a:gd name="connsiteX13" fmla="*/ 4032914 w 8225051"/>
                <a:gd name="connsiteY13" fmla="*/ 1369325 h 1380020"/>
                <a:gd name="connsiteX14" fmla="*/ 2436126 w 8225051"/>
                <a:gd name="connsiteY14" fmla="*/ 1253319 h 1380020"/>
                <a:gd name="connsiteX15" fmla="*/ 1139589 w 8225051"/>
                <a:gd name="connsiteY15" fmla="*/ 973540 h 1380020"/>
                <a:gd name="connsiteX16" fmla="*/ 593678 w 8225051"/>
                <a:gd name="connsiteY16" fmla="*/ 775648 h 1380020"/>
                <a:gd name="connsiteX17" fmla="*/ 143302 w 8225051"/>
                <a:gd name="connsiteY17" fmla="*/ 536812 h 1380020"/>
                <a:gd name="connsiteX18" fmla="*/ 13648 w 8225051"/>
                <a:gd name="connsiteY18" fmla="*/ 386687 h 1380020"/>
                <a:gd name="connsiteX0" fmla="*/ 13648 w 8225051"/>
                <a:gd name="connsiteY0" fmla="*/ 386687 h 1380020"/>
                <a:gd name="connsiteX1" fmla="*/ 225189 w 8225051"/>
                <a:gd name="connsiteY1" fmla="*/ 536812 h 1380020"/>
                <a:gd name="connsiteX2" fmla="*/ 1296538 w 8225051"/>
                <a:gd name="connsiteY2" fmla="*/ 932597 h 1380020"/>
                <a:gd name="connsiteX3" fmla="*/ 3265067 w 8225051"/>
                <a:gd name="connsiteY3" fmla="*/ 1219164 h 1380020"/>
                <a:gd name="connsiteX4" fmla="*/ 4769893 w 8225051"/>
                <a:gd name="connsiteY4" fmla="*/ 1191905 h 1380020"/>
                <a:gd name="connsiteX5" fmla="*/ 6639637 w 8225051"/>
                <a:gd name="connsiteY5" fmla="*/ 925773 h 1380020"/>
                <a:gd name="connsiteX6" fmla="*/ 7799696 w 8225051"/>
                <a:gd name="connsiteY6" fmla="*/ 468573 h 1380020"/>
                <a:gd name="connsiteX7" fmla="*/ 8038532 w 8225051"/>
                <a:gd name="connsiteY7" fmla="*/ 263857 h 1380020"/>
                <a:gd name="connsiteX8" fmla="*/ 8209129 w 8225051"/>
                <a:gd name="connsiteY8" fmla="*/ 18197 h 1380020"/>
                <a:gd name="connsiteX9" fmla="*/ 8134066 w 8225051"/>
                <a:gd name="connsiteY9" fmla="*/ 154675 h 1380020"/>
                <a:gd name="connsiteX10" fmla="*/ 7840640 w 8225051"/>
                <a:gd name="connsiteY10" fmla="*/ 454925 h 1380020"/>
                <a:gd name="connsiteX11" fmla="*/ 7308377 w 8225051"/>
                <a:gd name="connsiteY11" fmla="*/ 789296 h 1380020"/>
                <a:gd name="connsiteX12" fmla="*/ 5936777 w 8225051"/>
                <a:gd name="connsiteY12" fmla="*/ 1185081 h 1380020"/>
                <a:gd name="connsiteX13" fmla="*/ 4032914 w 8225051"/>
                <a:gd name="connsiteY13" fmla="*/ 1369325 h 1380020"/>
                <a:gd name="connsiteX14" fmla="*/ 2436126 w 8225051"/>
                <a:gd name="connsiteY14" fmla="*/ 1253319 h 1380020"/>
                <a:gd name="connsiteX15" fmla="*/ 1139589 w 8225051"/>
                <a:gd name="connsiteY15" fmla="*/ 973540 h 1380020"/>
                <a:gd name="connsiteX16" fmla="*/ 593678 w 8225051"/>
                <a:gd name="connsiteY16" fmla="*/ 775648 h 1380020"/>
                <a:gd name="connsiteX17" fmla="*/ 143302 w 8225051"/>
                <a:gd name="connsiteY17" fmla="*/ 536812 h 1380020"/>
                <a:gd name="connsiteX18" fmla="*/ 13648 w 8225051"/>
                <a:gd name="connsiteY18" fmla="*/ 386687 h 1380020"/>
                <a:gd name="connsiteX0" fmla="*/ 13648 w 8225051"/>
                <a:gd name="connsiteY0" fmla="*/ 386687 h 1380020"/>
                <a:gd name="connsiteX1" fmla="*/ 225189 w 8225051"/>
                <a:gd name="connsiteY1" fmla="*/ 536812 h 1380020"/>
                <a:gd name="connsiteX2" fmla="*/ 1296538 w 8225051"/>
                <a:gd name="connsiteY2" fmla="*/ 932597 h 1380020"/>
                <a:gd name="connsiteX3" fmla="*/ 3265067 w 8225051"/>
                <a:gd name="connsiteY3" fmla="*/ 1219164 h 1380020"/>
                <a:gd name="connsiteX4" fmla="*/ 4769893 w 8225051"/>
                <a:gd name="connsiteY4" fmla="*/ 1191905 h 1380020"/>
                <a:gd name="connsiteX5" fmla="*/ 6639637 w 8225051"/>
                <a:gd name="connsiteY5" fmla="*/ 925773 h 1380020"/>
                <a:gd name="connsiteX6" fmla="*/ 7799696 w 8225051"/>
                <a:gd name="connsiteY6" fmla="*/ 468573 h 1380020"/>
                <a:gd name="connsiteX7" fmla="*/ 8038532 w 8225051"/>
                <a:gd name="connsiteY7" fmla="*/ 263857 h 1380020"/>
                <a:gd name="connsiteX8" fmla="*/ 8209129 w 8225051"/>
                <a:gd name="connsiteY8" fmla="*/ 18197 h 1380020"/>
                <a:gd name="connsiteX9" fmla="*/ 8134066 w 8225051"/>
                <a:gd name="connsiteY9" fmla="*/ 154675 h 1380020"/>
                <a:gd name="connsiteX10" fmla="*/ 7840640 w 8225051"/>
                <a:gd name="connsiteY10" fmla="*/ 454925 h 1380020"/>
                <a:gd name="connsiteX11" fmla="*/ 7308377 w 8225051"/>
                <a:gd name="connsiteY11" fmla="*/ 789296 h 1380020"/>
                <a:gd name="connsiteX12" fmla="*/ 5936777 w 8225051"/>
                <a:gd name="connsiteY12" fmla="*/ 1185081 h 1380020"/>
                <a:gd name="connsiteX13" fmla="*/ 4032914 w 8225051"/>
                <a:gd name="connsiteY13" fmla="*/ 1369325 h 1380020"/>
                <a:gd name="connsiteX14" fmla="*/ 2436126 w 8225051"/>
                <a:gd name="connsiteY14" fmla="*/ 1253319 h 1380020"/>
                <a:gd name="connsiteX15" fmla="*/ 1139589 w 8225051"/>
                <a:gd name="connsiteY15" fmla="*/ 973540 h 1380020"/>
                <a:gd name="connsiteX16" fmla="*/ 593678 w 8225051"/>
                <a:gd name="connsiteY16" fmla="*/ 775648 h 1380020"/>
                <a:gd name="connsiteX17" fmla="*/ 143302 w 8225051"/>
                <a:gd name="connsiteY17" fmla="*/ 536812 h 1380020"/>
                <a:gd name="connsiteX18" fmla="*/ 13648 w 8225051"/>
                <a:gd name="connsiteY18" fmla="*/ 386687 h 1380020"/>
                <a:gd name="connsiteX0" fmla="*/ 13648 w 8225051"/>
                <a:gd name="connsiteY0" fmla="*/ 386687 h 1380020"/>
                <a:gd name="connsiteX1" fmla="*/ 225189 w 8225051"/>
                <a:gd name="connsiteY1" fmla="*/ 536812 h 1380020"/>
                <a:gd name="connsiteX2" fmla="*/ 1296538 w 8225051"/>
                <a:gd name="connsiteY2" fmla="*/ 932597 h 1380020"/>
                <a:gd name="connsiteX3" fmla="*/ 3265067 w 8225051"/>
                <a:gd name="connsiteY3" fmla="*/ 1219164 h 1380020"/>
                <a:gd name="connsiteX4" fmla="*/ 4769893 w 8225051"/>
                <a:gd name="connsiteY4" fmla="*/ 1191905 h 1380020"/>
                <a:gd name="connsiteX5" fmla="*/ 6639637 w 8225051"/>
                <a:gd name="connsiteY5" fmla="*/ 925773 h 1380020"/>
                <a:gd name="connsiteX6" fmla="*/ 7799696 w 8225051"/>
                <a:gd name="connsiteY6" fmla="*/ 468573 h 1380020"/>
                <a:gd name="connsiteX7" fmla="*/ 8038532 w 8225051"/>
                <a:gd name="connsiteY7" fmla="*/ 263857 h 1380020"/>
                <a:gd name="connsiteX8" fmla="*/ 8209129 w 8225051"/>
                <a:gd name="connsiteY8" fmla="*/ 18197 h 1380020"/>
                <a:gd name="connsiteX9" fmla="*/ 8134066 w 8225051"/>
                <a:gd name="connsiteY9" fmla="*/ 154675 h 1380020"/>
                <a:gd name="connsiteX10" fmla="*/ 7840640 w 8225051"/>
                <a:gd name="connsiteY10" fmla="*/ 454925 h 1380020"/>
                <a:gd name="connsiteX11" fmla="*/ 7308377 w 8225051"/>
                <a:gd name="connsiteY11" fmla="*/ 789296 h 1380020"/>
                <a:gd name="connsiteX12" fmla="*/ 5936777 w 8225051"/>
                <a:gd name="connsiteY12" fmla="*/ 1185081 h 1380020"/>
                <a:gd name="connsiteX13" fmla="*/ 4032914 w 8225051"/>
                <a:gd name="connsiteY13" fmla="*/ 1369325 h 1380020"/>
                <a:gd name="connsiteX14" fmla="*/ 2436126 w 8225051"/>
                <a:gd name="connsiteY14" fmla="*/ 1253319 h 1380020"/>
                <a:gd name="connsiteX15" fmla="*/ 1139589 w 8225051"/>
                <a:gd name="connsiteY15" fmla="*/ 973540 h 1380020"/>
                <a:gd name="connsiteX16" fmla="*/ 593678 w 8225051"/>
                <a:gd name="connsiteY16" fmla="*/ 775648 h 1380020"/>
                <a:gd name="connsiteX17" fmla="*/ 143302 w 8225051"/>
                <a:gd name="connsiteY17" fmla="*/ 536812 h 1380020"/>
                <a:gd name="connsiteX18" fmla="*/ 13648 w 8225051"/>
                <a:gd name="connsiteY18" fmla="*/ 386687 h 1380020"/>
                <a:gd name="connsiteX0" fmla="*/ 13648 w 8225051"/>
                <a:gd name="connsiteY0" fmla="*/ 386687 h 1380020"/>
                <a:gd name="connsiteX1" fmla="*/ 225189 w 8225051"/>
                <a:gd name="connsiteY1" fmla="*/ 536812 h 1380020"/>
                <a:gd name="connsiteX2" fmla="*/ 1296538 w 8225051"/>
                <a:gd name="connsiteY2" fmla="*/ 932597 h 1380020"/>
                <a:gd name="connsiteX3" fmla="*/ 3265067 w 8225051"/>
                <a:gd name="connsiteY3" fmla="*/ 1219164 h 1380020"/>
                <a:gd name="connsiteX4" fmla="*/ 4769893 w 8225051"/>
                <a:gd name="connsiteY4" fmla="*/ 1191905 h 1380020"/>
                <a:gd name="connsiteX5" fmla="*/ 6639637 w 8225051"/>
                <a:gd name="connsiteY5" fmla="*/ 925773 h 1380020"/>
                <a:gd name="connsiteX6" fmla="*/ 7799696 w 8225051"/>
                <a:gd name="connsiteY6" fmla="*/ 468573 h 1380020"/>
                <a:gd name="connsiteX7" fmla="*/ 8038532 w 8225051"/>
                <a:gd name="connsiteY7" fmla="*/ 263857 h 1380020"/>
                <a:gd name="connsiteX8" fmla="*/ 8209129 w 8225051"/>
                <a:gd name="connsiteY8" fmla="*/ 18197 h 1380020"/>
                <a:gd name="connsiteX9" fmla="*/ 8134066 w 8225051"/>
                <a:gd name="connsiteY9" fmla="*/ 154675 h 1380020"/>
                <a:gd name="connsiteX10" fmla="*/ 7840640 w 8225051"/>
                <a:gd name="connsiteY10" fmla="*/ 454925 h 1380020"/>
                <a:gd name="connsiteX11" fmla="*/ 7308377 w 8225051"/>
                <a:gd name="connsiteY11" fmla="*/ 789296 h 1380020"/>
                <a:gd name="connsiteX12" fmla="*/ 5936777 w 8225051"/>
                <a:gd name="connsiteY12" fmla="*/ 1185081 h 1380020"/>
                <a:gd name="connsiteX13" fmla="*/ 4032914 w 8225051"/>
                <a:gd name="connsiteY13" fmla="*/ 1369325 h 1380020"/>
                <a:gd name="connsiteX14" fmla="*/ 2436126 w 8225051"/>
                <a:gd name="connsiteY14" fmla="*/ 1253319 h 1380020"/>
                <a:gd name="connsiteX15" fmla="*/ 1139589 w 8225051"/>
                <a:gd name="connsiteY15" fmla="*/ 973540 h 1380020"/>
                <a:gd name="connsiteX16" fmla="*/ 593678 w 8225051"/>
                <a:gd name="connsiteY16" fmla="*/ 775648 h 1380020"/>
                <a:gd name="connsiteX17" fmla="*/ 143302 w 8225051"/>
                <a:gd name="connsiteY17" fmla="*/ 536812 h 1380020"/>
                <a:gd name="connsiteX18" fmla="*/ 13648 w 8225051"/>
                <a:gd name="connsiteY18" fmla="*/ 386687 h 1380020"/>
                <a:gd name="connsiteX0" fmla="*/ 13648 w 8225051"/>
                <a:gd name="connsiteY0" fmla="*/ 386687 h 1380020"/>
                <a:gd name="connsiteX1" fmla="*/ 225189 w 8225051"/>
                <a:gd name="connsiteY1" fmla="*/ 536812 h 1380020"/>
                <a:gd name="connsiteX2" fmla="*/ 1296538 w 8225051"/>
                <a:gd name="connsiteY2" fmla="*/ 932597 h 1380020"/>
                <a:gd name="connsiteX3" fmla="*/ 3337075 w 8225051"/>
                <a:gd name="connsiteY3" fmla="*/ 1219164 h 1380020"/>
                <a:gd name="connsiteX4" fmla="*/ 4769893 w 8225051"/>
                <a:gd name="connsiteY4" fmla="*/ 1191905 h 1380020"/>
                <a:gd name="connsiteX5" fmla="*/ 6639637 w 8225051"/>
                <a:gd name="connsiteY5" fmla="*/ 925773 h 1380020"/>
                <a:gd name="connsiteX6" fmla="*/ 7799696 w 8225051"/>
                <a:gd name="connsiteY6" fmla="*/ 468573 h 1380020"/>
                <a:gd name="connsiteX7" fmla="*/ 8038532 w 8225051"/>
                <a:gd name="connsiteY7" fmla="*/ 263857 h 1380020"/>
                <a:gd name="connsiteX8" fmla="*/ 8209129 w 8225051"/>
                <a:gd name="connsiteY8" fmla="*/ 18197 h 1380020"/>
                <a:gd name="connsiteX9" fmla="*/ 8134066 w 8225051"/>
                <a:gd name="connsiteY9" fmla="*/ 154675 h 1380020"/>
                <a:gd name="connsiteX10" fmla="*/ 7840640 w 8225051"/>
                <a:gd name="connsiteY10" fmla="*/ 454925 h 1380020"/>
                <a:gd name="connsiteX11" fmla="*/ 7308377 w 8225051"/>
                <a:gd name="connsiteY11" fmla="*/ 789296 h 1380020"/>
                <a:gd name="connsiteX12" fmla="*/ 5936777 w 8225051"/>
                <a:gd name="connsiteY12" fmla="*/ 1185081 h 1380020"/>
                <a:gd name="connsiteX13" fmla="*/ 4032914 w 8225051"/>
                <a:gd name="connsiteY13" fmla="*/ 1369325 h 1380020"/>
                <a:gd name="connsiteX14" fmla="*/ 2436126 w 8225051"/>
                <a:gd name="connsiteY14" fmla="*/ 1253319 h 1380020"/>
                <a:gd name="connsiteX15" fmla="*/ 1139589 w 8225051"/>
                <a:gd name="connsiteY15" fmla="*/ 973540 h 1380020"/>
                <a:gd name="connsiteX16" fmla="*/ 593678 w 8225051"/>
                <a:gd name="connsiteY16" fmla="*/ 775648 h 1380020"/>
                <a:gd name="connsiteX17" fmla="*/ 143302 w 8225051"/>
                <a:gd name="connsiteY17" fmla="*/ 536812 h 1380020"/>
                <a:gd name="connsiteX18" fmla="*/ 13648 w 8225051"/>
                <a:gd name="connsiteY18" fmla="*/ 386687 h 1380020"/>
                <a:gd name="connsiteX0" fmla="*/ 13648 w 8225051"/>
                <a:gd name="connsiteY0" fmla="*/ 386687 h 1380020"/>
                <a:gd name="connsiteX1" fmla="*/ 225189 w 8225051"/>
                <a:gd name="connsiteY1" fmla="*/ 536812 h 1380020"/>
                <a:gd name="connsiteX2" fmla="*/ 1296538 w 8225051"/>
                <a:gd name="connsiteY2" fmla="*/ 932597 h 1380020"/>
                <a:gd name="connsiteX3" fmla="*/ 3337075 w 8225051"/>
                <a:gd name="connsiteY3" fmla="*/ 1219164 h 1380020"/>
                <a:gd name="connsiteX4" fmla="*/ 4769893 w 8225051"/>
                <a:gd name="connsiteY4" fmla="*/ 1191905 h 1380020"/>
                <a:gd name="connsiteX5" fmla="*/ 6639637 w 8225051"/>
                <a:gd name="connsiteY5" fmla="*/ 925773 h 1380020"/>
                <a:gd name="connsiteX6" fmla="*/ 7799696 w 8225051"/>
                <a:gd name="connsiteY6" fmla="*/ 468573 h 1380020"/>
                <a:gd name="connsiteX7" fmla="*/ 8038532 w 8225051"/>
                <a:gd name="connsiteY7" fmla="*/ 263857 h 1380020"/>
                <a:gd name="connsiteX8" fmla="*/ 8209129 w 8225051"/>
                <a:gd name="connsiteY8" fmla="*/ 18197 h 1380020"/>
                <a:gd name="connsiteX9" fmla="*/ 8134066 w 8225051"/>
                <a:gd name="connsiteY9" fmla="*/ 154675 h 1380020"/>
                <a:gd name="connsiteX10" fmla="*/ 7840640 w 8225051"/>
                <a:gd name="connsiteY10" fmla="*/ 454925 h 1380020"/>
                <a:gd name="connsiteX11" fmla="*/ 7308377 w 8225051"/>
                <a:gd name="connsiteY11" fmla="*/ 789296 h 1380020"/>
                <a:gd name="connsiteX12" fmla="*/ 5936777 w 8225051"/>
                <a:gd name="connsiteY12" fmla="*/ 1185081 h 1380020"/>
                <a:gd name="connsiteX13" fmla="*/ 4032914 w 8225051"/>
                <a:gd name="connsiteY13" fmla="*/ 1369325 h 1380020"/>
                <a:gd name="connsiteX14" fmla="*/ 2436126 w 8225051"/>
                <a:gd name="connsiteY14" fmla="*/ 1253319 h 1380020"/>
                <a:gd name="connsiteX15" fmla="*/ 1139589 w 8225051"/>
                <a:gd name="connsiteY15" fmla="*/ 973540 h 1380020"/>
                <a:gd name="connsiteX16" fmla="*/ 593678 w 8225051"/>
                <a:gd name="connsiteY16" fmla="*/ 775648 h 1380020"/>
                <a:gd name="connsiteX17" fmla="*/ 143302 w 8225051"/>
                <a:gd name="connsiteY17" fmla="*/ 536812 h 1380020"/>
                <a:gd name="connsiteX18" fmla="*/ 13648 w 8225051"/>
                <a:gd name="connsiteY18" fmla="*/ 386687 h 1380020"/>
                <a:gd name="connsiteX0" fmla="*/ 13648 w 8225051"/>
                <a:gd name="connsiteY0" fmla="*/ 386687 h 1380020"/>
                <a:gd name="connsiteX1" fmla="*/ 225189 w 8225051"/>
                <a:gd name="connsiteY1" fmla="*/ 536812 h 1380020"/>
                <a:gd name="connsiteX2" fmla="*/ 1296538 w 8225051"/>
                <a:gd name="connsiteY2" fmla="*/ 932597 h 1380020"/>
                <a:gd name="connsiteX3" fmla="*/ 3337075 w 8225051"/>
                <a:gd name="connsiteY3" fmla="*/ 1219164 h 1380020"/>
                <a:gd name="connsiteX4" fmla="*/ 4769893 w 8225051"/>
                <a:gd name="connsiteY4" fmla="*/ 1191905 h 1380020"/>
                <a:gd name="connsiteX5" fmla="*/ 6639637 w 8225051"/>
                <a:gd name="connsiteY5" fmla="*/ 925773 h 1380020"/>
                <a:gd name="connsiteX6" fmla="*/ 7799696 w 8225051"/>
                <a:gd name="connsiteY6" fmla="*/ 468573 h 1380020"/>
                <a:gd name="connsiteX7" fmla="*/ 8038532 w 8225051"/>
                <a:gd name="connsiteY7" fmla="*/ 263857 h 1380020"/>
                <a:gd name="connsiteX8" fmla="*/ 8209129 w 8225051"/>
                <a:gd name="connsiteY8" fmla="*/ 18197 h 1380020"/>
                <a:gd name="connsiteX9" fmla="*/ 8134066 w 8225051"/>
                <a:gd name="connsiteY9" fmla="*/ 154675 h 1380020"/>
                <a:gd name="connsiteX10" fmla="*/ 7840640 w 8225051"/>
                <a:gd name="connsiteY10" fmla="*/ 454925 h 1380020"/>
                <a:gd name="connsiteX11" fmla="*/ 7308377 w 8225051"/>
                <a:gd name="connsiteY11" fmla="*/ 789296 h 1380020"/>
                <a:gd name="connsiteX12" fmla="*/ 5936777 w 8225051"/>
                <a:gd name="connsiteY12" fmla="*/ 1185081 h 1380020"/>
                <a:gd name="connsiteX13" fmla="*/ 4032914 w 8225051"/>
                <a:gd name="connsiteY13" fmla="*/ 1369325 h 1380020"/>
                <a:gd name="connsiteX14" fmla="*/ 2436126 w 8225051"/>
                <a:gd name="connsiteY14" fmla="*/ 1253319 h 1380020"/>
                <a:gd name="connsiteX15" fmla="*/ 1139589 w 8225051"/>
                <a:gd name="connsiteY15" fmla="*/ 973540 h 1380020"/>
                <a:gd name="connsiteX16" fmla="*/ 593678 w 8225051"/>
                <a:gd name="connsiteY16" fmla="*/ 775648 h 1380020"/>
                <a:gd name="connsiteX17" fmla="*/ 143302 w 8225051"/>
                <a:gd name="connsiteY17" fmla="*/ 536812 h 1380020"/>
                <a:gd name="connsiteX18" fmla="*/ 13648 w 8225051"/>
                <a:gd name="connsiteY18" fmla="*/ 386687 h 1380020"/>
                <a:gd name="connsiteX0" fmla="*/ 13648 w 8225051"/>
                <a:gd name="connsiteY0" fmla="*/ 386687 h 1380020"/>
                <a:gd name="connsiteX1" fmla="*/ 225189 w 8225051"/>
                <a:gd name="connsiteY1" fmla="*/ 536812 h 1380020"/>
                <a:gd name="connsiteX2" fmla="*/ 1296538 w 8225051"/>
                <a:gd name="connsiteY2" fmla="*/ 932597 h 1380020"/>
                <a:gd name="connsiteX3" fmla="*/ 3337075 w 8225051"/>
                <a:gd name="connsiteY3" fmla="*/ 1219164 h 1380020"/>
                <a:gd name="connsiteX4" fmla="*/ 4769893 w 8225051"/>
                <a:gd name="connsiteY4" fmla="*/ 1191905 h 1380020"/>
                <a:gd name="connsiteX5" fmla="*/ 6639637 w 8225051"/>
                <a:gd name="connsiteY5" fmla="*/ 925773 h 1380020"/>
                <a:gd name="connsiteX6" fmla="*/ 7799696 w 8225051"/>
                <a:gd name="connsiteY6" fmla="*/ 468573 h 1380020"/>
                <a:gd name="connsiteX7" fmla="*/ 8038532 w 8225051"/>
                <a:gd name="connsiteY7" fmla="*/ 263857 h 1380020"/>
                <a:gd name="connsiteX8" fmla="*/ 8209129 w 8225051"/>
                <a:gd name="connsiteY8" fmla="*/ 18197 h 1380020"/>
                <a:gd name="connsiteX9" fmla="*/ 8134066 w 8225051"/>
                <a:gd name="connsiteY9" fmla="*/ 154675 h 1380020"/>
                <a:gd name="connsiteX10" fmla="*/ 7840640 w 8225051"/>
                <a:gd name="connsiteY10" fmla="*/ 454925 h 1380020"/>
                <a:gd name="connsiteX11" fmla="*/ 7308377 w 8225051"/>
                <a:gd name="connsiteY11" fmla="*/ 789296 h 1380020"/>
                <a:gd name="connsiteX12" fmla="*/ 5936777 w 8225051"/>
                <a:gd name="connsiteY12" fmla="*/ 1185081 h 1380020"/>
                <a:gd name="connsiteX13" fmla="*/ 4032914 w 8225051"/>
                <a:gd name="connsiteY13" fmla="*/ 1369325 h 1380020"/>
                <a:gd name="connsiteX14" fmla="*/ 2436126 w 8225051"/>
                <a:gd name="connsiteY14" fmla="*/ 1253319 h 1380020"/>
                <a:gd name="connsiteX15" fmla="*/ 1139589 w 8225051"/>
                <a:gd name="connsiteY15" fmla="*/ 973540 h 1380020"/>
                <a:gd name="connsiteX16" fmla="*/ 593678 w 8225051"/>
                <a:gd name="connsiteY16" fmla="*/ 775648 h 1380020"/>
                <a:gd name="connsiteX17" fmla="*/ 143302 w 8225051"/>
                <a:gd name="connsiteY17" fmla="*/ 536812 h 1380020"/>
                <a:gd name="connsiteX18" fmla="*/ 13648 w 8225051"/>
                <a:gd name="connsiteY18" fmla="*/ 386687 h 1380020"/>
                <a:gd name="connsiteX0" fmla="*/ 13648 w 8225051"/>
                <a:gd name="connsiteY0" fmla="*/ 386687 h 1380020"/>
                <a:gd name="connsiteX1" fmla="*/ 225189 w 8225051"/>
                <a:gd name="connsiteY1" fmla="*/ 536812 h 1380020"/>
                <a:gd name="connsiteX2" fmla="*/ 1296538 w 8225051"/>
                <a:gd name="connsiteY2" fmla="*/ 932597 h 1380020"/>
                <a:gd name="connsiteX3" fmla="*/ 3337075 w 8225051"/>
                <a:gd name="connsiteY3" fmla="*/ 1219164 h 1380020"/>
                <a:gd name="connsiteX4" fmla="*/ 4769893 w 8225051"/>
                <a:gd name="connsiteY4" fmla="*/ 1191905 h 1380020"/>
                <a:gd name="connsiteX5" fmla="*/ 6639637 w 8225051"/>
                <a:gd name="connsiteY5" fmla="*/ 925773 h 1380020"/>
                <a:gd name="connsiteX6" fmla="*/ 7799696 w 8225051"/>
                <a:gd name="connsiteY6" fmla="*/ 468573 h 1380020"/>
                <a:gd name="connsiteX7" fmla="*/ 8038532 w 8225051"/>
                <a:gd name="connsiteY7" fmla="*/ 263857 h 1380020"/>
                <a:gd name="connsiteX8" fmla="*/ 8209129 w 8225051"/>
                <a:gd name="connsiteY8" fmla="*/ 18197 h 1380020"/>
                <a:gd name="connsiteX9" fmla="*/ 8134066 w 8225051"/>
                <a:gd name="connsiteY9" fmla="*/ 154675 h 1380020"/>
                <a:gd name="connsiteX10" fmla="*/ 7840640 w 8225051"/>
                <a:gd name="connsiteY10" fmla="*/ 454925 h 1380020"/>
                <a:gd name="connsiteX11" fmla="*/ 7308377 w 8225051"/>
                <a:gd name="connsiteY11" fmla="*/ 789296 h 1380020"/>
                <a:gd name="connsiteX12" fmla="*/ 5936777 w 8225051"/>
                <a:gd name="connsiteY12" fmla="*/ 1185081 h 1380020"/>
                <a:gd name="connsiteX13" fmla="*/ 4032914 w 8225051"/>
                <a:gd name="connsiteY13" fmla="*/ 1369325 h 1380020"/>
                <a:gd name="connsiteX14" fmla="*/ 2436126 w 8225051"/>
                <a:gd name="connsiteY14" fmla="*/ 1253319 h 1380020"/>
                <a:gd name="connsiteX15" fmla="*/ 1139589 w 8225051"/>
                <a:gd name="connsiteY15" fmla="*/ 973540 h 1380020"/>
                <a:gd name="connsiteX16" fmla="*/ 593678 w 8225051"/>
                <a:gd name="connsiteY16" fmla="*/ 775648 h 1380020"/>
                <a:gd name="connsiteX17" fmla="*/ 143302 w 8225051"/>
                <a:gd name="connsiteY17" fmla="*/ 536812 h 1380020"/>
                <a:gd name="connsiteX18" fmla="*/ 13648 w 8225051"/>
                <a:gd name="connsiteY18" fmla="*/ 386687 h 1380020"/>
                <a:gd name="connsiteX0" fmla="*/ 13648 w 8225051"/>
                <a:gd name="connsiteY0" fmla="*/ 386687 h 1380020"/>
                <a:gd name="connsiteX1" fmla="*/ 225189 w 8225051"/>
                <a:gd name="connsiteY1" fmla="*/ 536812 h 1380020"/>
                <a:gd name="connsiteX2" fmla="*/ 1296538 w 8225051"/>
                <a:gd name="connsiteY2" fmla="*/ 932597 h 1380020"/>
                <a:gd name="connsiteX3" fmla="*/ 3337075 w 8225051"/>
                <a:gd name="connsiteY3" fmla="*/ 1219164 h 1380020"/>
                <a:gd name="connsiteX4" fmla="*/ 4769893 w 8225051"/>
                <a:gd name="connsiteY4" fmla="*/ 1191905 h 1380020"/>
                <a:gd name="connsiteX5" fmla="*/ 6639637 w 8225051"/>
                <a:gd name="connsiteY5" fmla="*/ 925773 h 1380020"/>
                <a:gd name="connsiteX6" fmla="*/ 7801571 w 8225051"/>
                <a:gd name="connsiteY6" fmla="*/ 427076 h 1380020"/>
                <a:gd name="connsiteX7" fmla="*/ 8038532 w 8225051"/>
                <a:gd name="connsiteY7" fmla="*/ 263857 h 1380020"/>
                <a:gd name="connsiteX8" fmla="*/ 8209129 w 8225051"/>
                <a:gd name="connsiteY8" fmla="*/ 18197 h 1380020"/>
                <a:gd name="connsiteX9" fmla="*/ 8134066 w 8225051"/>
                <a:gd name="connsiteY9" fmla="*/ 154675 h 1380020"/>
                <a:gd name="connsiteX10" fmla="*/ 7840640 w 8225051"/>
                <a:gd name="connsiteY10" fmla="*/ 454925 h 1380020"/>
                <a:gd name="connsiteX11" fmla="*/ 7308377 w 8225051"/>
                <a:gd name="connsiteY11" fmla="*/ 789296 h 1380020"/>
                <a:gd name="connsiteX12" fmla="*/ 5936777 w 8225051"/>
                <a:gd name="connsiteY12" fmla="*/ 1185081 h 1380020"/>
                <a:gd name="connsiteX13" fmla="*/ 4032914 w 8225051"/>
                <a:gd name="connsiteY13" fmla="*/ 1369325 h 1380020"/>
                <a:gd name="connsiteX14" fmla="*/ 2436126 w 8225051"/>
                <a:gd name="connsiteY14" fmla="*/ 1253319 h 1380020"/>
                <a:gd name="connsiteX15" fmla="*/ 1139589 w 8225051"/>
                <a:gd name="connsiteY15" fmla="*/ 973540 h 1380020"/>
                <a:gd name="connsiteX16" fmla="*/ 593678 w 8225051"/>
                <a:gd name="connsiteY16" fmla="*/ 775648 h 1380020"/>
                <a:gd name="connsiteX17" fmla="*/ 143302 w 8225051"/>
                <a:gd name="connsiteY17" fmla="*/ 536812 h 1380020"/>
                <a:gd name="connsiteX18" fmla="*/ 13648 w 8225051"/>
                <a:gd name="connsiteY18" fmla="*/ 386687 h 1380020"/>
                <a:gd name="connsiteX0" fmla="*/ 13648 w 8225051"/>
                <a:gd name="connsiteY0" fmla="*/ 386687 h 1380020"/>
                <a:gd name="connsiteX1" fmla="*/ 225189 w 8225051"/>
                <a:gd name="connsiteY1" fmla="*/ 536812 h 1380020"/>
                <a:gd name="connsiteX2" fmla="*/ 1296538 w 8225051"/>
                <a:gd name="connsiteY2" fmla="*/ 932597 h 1380020"/>
                <a:gd name="connsiteX3" fmla="*/ 3337075 w 8225051"/>
                <a:gd name="connsiteY3" fmla="*/ 1219164 h 1380020"/>
                <a:gd name="connsiteX4" fmla="*/ 4769893 w 8225051"/>
                <a:gd name="connsiteY4" fmla="*/ 1191905 h 1380020"/>
                <a:gd name="connsiteX5" fmla="*/ 6639637 w 8225051"/>
                <a:gd name="connsiteY5" fmla="*/ 925773 h 1380020"/>
                <a:gd name="connsiteX6" fmla="*/ 7801571 w 8225051"/>
                <a:gd name="connsiteY6" fmla="*/ 427076 h 1380020"/>
                <a:gd name="connsiteX7" fmla="*/ 8038532 w 8225051"/>
                <a:gd name="connsiteY7" fmla="*/ 263857 h 1380020"/>
                <a:gd name="connsiteX8" fmla="*/ 8209129 w 8225051"/>
                <a:gd name="connsiteY8" fmla="*/ 18197 h 1380020"/>
                <a:gd name="connsiteX9" fmla="*/ 8134066 w 8225051"/>
                <a:gd name="connsiteY9" fmla="*/ 154675 h 1380020"/>
                <a:gd name="connsiteX10" fmla="*/ 7840640 w 8225051"/>
                <a:gd name="connsiteY10" fmla="*/ 454925 h 1380020"/>
                <a:gd name="connsiteX11" fmla="*/ 7308377 w 8225051"/>
                <a:gd name="connsiteY11" fmla="*/ 789296 h 1380020"/>
                <a:gd name="connsiteX12" fmla="*/ 5936777 w 8225051"/>
                <a:gd name="connsiteY12" fmla="*/ 1185081 h 1380020"/>
                <a:gd name="connsiteX13" fmla="*/ 4032914 w 8225051"/>
                <a:gd name="connsiteY13" fmla="*/ 1369325 h 1380020"/>
                <a:gd name="connsiteX14" fmla="*/ 2436126 w 8225051"/>
                <a:gd name="connsiteY14" fmla="*/ 1253319 h 1380020"/>
                <a:gd name="connsiteX15" fmla="*/ 1139589 w 8225051"/>
                <a:gd name="connsiteY15" fmla="*/ 973540 h 1380020"/>
                <a:gd name="connsiteX16" fmla="*/ 593678 w 8225051"/>
                <a:gd name="connsiteY16" fmla="*/ 775648 h 1380020"/>
                <a:gd name="connsiteX17" fmla="*/ 143302 w 8225051"/>
                <a:gd name="connsiteY17" fmla="*/ 536812 h 1380020"/>
                <a:gd name="connsiteX18" fmla="*/ 13648 w 8225051"/>
                <a:gd name="connsiteY18" fmla="*/ 386687 h 1380020"/>
                <a:gd name="connsiteX0" fmla="*/ 13648 w 8225051"/>
                <a:gd name="connsiteY0" fmla="*/ 386687 h 1380020"/>
                <a:gd name="connsiteX1" fmla="*/ 225189 w 8225051"/>
                <a:gd name="connsiteY1" fmla="*/ 536812 h 1380020"/>
                <a:gd name="connsiteX2" fmla="*/ 1296538 w 8225051"/>
                <a:gd name="connsiteY2" fmla="*/ 932597 h 1380020"/>
                <a:gd name="connsiteX3" fmla="*/ 3337075 w 8225051"/>
                <a:gd name="connsiteY3" fmla="*/ 1219164 h 1380020"/>
                <a:gd name="connsiteX4" fmla="*/ 4769893 w 8225051"/>
                <a:gd name="connsiteY4" fmla="*/ 1191905 h 1380020"/>
                <a:gd name="connsiteX5" fmla="*/ 6639637 w 8225051"/>
                <a:gd name="connsiteY5" fmla="*/ 925773 h 1380020"/>
                <a:gd name="connsiteX6" fmla="*/ 7801571 w 8225051"/>
                <a:gd name="connsiteY6" fmla="*/ 427076 h 1380020"/>
                <a:gd name="connsiteX7" fmla="*/ 8038532 w 8225051"/>
                <a:gd name="connsiteY7" fmla="*/ 263857 h 1380020"/>
                <a:gd name="connsiteX8" fmla="*/ 8209129 w 8225051"/>
                <a:gd name="connsiteY8" fmla="*/ 18197 h 1380020"/>
                <a:gd name="connsiteX9" fmla="*/ 8134066 w 8225051"/>
                <a:gd name="connsiteY9" fmla="*/ 154675 h 1380020"/>
                <a:gd name="connsiteX10" fmla="*/ 7840640 w 8225051"/>
                <a:gd name="connsiteY10" fmla="*/ 454925 h 1380020"/>
                <a:gd name="connsiteX11" fmla="*/ 7308377 w 8225051"/>
                <a:gd name="connsiteY11" fmla="*/ 789296 h 1380020"/>
                <a:gd name="connsiteX12" fmla="*/ 5936777 w 8225051"/>
                <a:gd name="connsiteY12" fmla="*/ 1185081 h 1380020"/>
                <a:gd name="connsiteX13" fmla="*/ 4032914 w 8225051"/>
                <a:gd name="connsiteY13" fmla="*/ 1369325 h 1380020"/>
                <a:gd name="connsiteX14" fmla="*/ 2436126 w 8225051"/>
                <a:gd name="connsiteY14" fmla="*/ 1253319 h 1380020"/>
                <a:gd name="connsiteX15" fmla="*/ 1139589 w 8225051"/>
                <a:gd name="connsiteY15" fmla="*/ 973540 h 1380020"/>
                <a:gd name="connsiteX16" fmla="*/ 593678 w 8225051"/>
                <a:gd name="connsiteY16" fmla="*/ 775648 h 1380020"/>
                <a:gd name="connsiteX17" fmla="*/ 143302 w 8225051"/>
                <a:gd name="connsiteY17" fmla="*/ 536812 h 1380020"/>
                <a:gd name="connsiteX18" fmla="*/ 13648 w 8225051"/>
                <a:gd name="connsiteY18" fmla="*/ 386687 h 1380020"/>
                <a:gd name="connsiteX0" fmla="*/ 13648 w 8225051"/>
                <a:gd name="connsiteY0" fmla="*/ 386687 h 1380020"/>
                <a:gd name="connsiteX1" fmla="*/ 225189 w 8225051"/>
                <a:gd name="connsiteY1" fmla="*/ 536812 h 1380020"/>
                <a:gd name="connsiteX2" fmla="*/ 1296538 w 8225051"/>
                <a:gd name="connsiteY2" fmla="*/ 932597 h 1380020"/>
                <a:gd name="connsiteX3" fmla="*/ 3337075 w 8225051"/>
                <a:gd name="connsiteY3" fmla="*/ 1219164 h 1380020"/>
                <a:gd name="connsiteX4" fmla="*/ 4769893 w 8225051"/>
                <a:gd name="connsiteY4" fmla="*/ 1191905 h 1380020"/>
                <a:gd name="connsiteX5" fmla="*/ 6639637 w 8225051"/>
                <a:gd name="connsiteY5" fmla="*/ 925773 h 1380020"/>
                <a:gd name="connsiteX6" fmla="*/ 7801571 w 8225051"/>
                <a:gd name="connsiteY6" fmla="*/ 427076 h 1380020"/>
                <a:gd name="connsiteX7" fmla="*/ 8038532 w 8225051"/>
                <a:gd name="connsiteY7" fmla="*/ 263857 h 1380020"/>
                <a:gd name="connsiteX8" fmla="*/ 8209129 w 8225051"/>
                <a:gd name="connsiteY8" fmla="*/ 18197 h 1380020"/>
                <a:gd name="connsiteX9" fmla="*/ 8134066 w 8225051"/>
                <a:gd name="connsiteY9" fmla="*/ 154675 h 1380020"/>
                <a:gd name="connsiteX10" fmla="*/ 7840640 w 8225051"/>
                <a:gd name="connsiteY10" fmla="*/ 454925 h 1380020"/>
                <a:gd name="connsiteX11" fmla="*/ 7308377 w 8225051"/>
                <a:gd name="connsiteY11" fmla="*/ 789296 h 1380020"/>
                <a:gd name="connsiteX12" fmla="*/ 5936777 w 8225051"/>
                <a:gd name="connsiteY12" fmla="*/ 1185081 h 1380020"/>
                <a:gd name="connsiteX13" fmla="*/ 4032914 w 8225051"/>
                <a:gd name="connsiteY13" fmla="*/ 1369325 h 1380020"/>
                <a:gd name="connsiteX14" fmla="*/ 2436126 w 8225051"/>
                <a:gd name="connsiteY14" fmla="*/ 1253319 h 1380020"/>
                <a:gd name="connsiteX15" fmla="*/ 1139589 w 8225051"/>
                <a:gd name="connsiteY15" fmla="*/ 973540 h 1380020"/>
                <a:gd name="connsiteX16" fmla="*/ 593678 w 8225051"/>
                <a:gd name="connsiteY16" fmla="*/ 775648 h 1380020"/>
                <a:gd name="connsiteX17" fmla="*/ 143302 w 8225051"/>
                <a:gd name="connsiteY17" fmla="*/ 536812 h 1380020"/>
                <a:gd name="connsiteX18" fmla="*/ 13648 w 8225051"/>
                <a:gd name="connsiteY18" fmla="*/ 386687 h 1380020"/>
                <a:gd name="connsiteX0" fmla="*/ 13648 w 8225051"/>
                <a:gd name="connsiteY0" fmla="*/ 386687 h 1380020"/>
                <a:gd name="connsiteX1" fmla="*/ 225189 w 8225051"/>
                <a:gd name="connsiteY1" fmla="*/ 536812 h 1380020"/>
                <a:gd name="connsiteX2" fmla="*/ 1296538 w 8225051"/>
                <a:gd name="connsiteY2" fmla="*/ 932597 h 1380020"/>
                <a:gd name="connsiteX3" fmla="*/ 3337075 w 8225051"/>
                <a:gd name="connsiteY3" fmla="*/ 1219164 h 1380020"/>
                <a:gd name="connsiteX4" fmla="*/ 4769893 w 8225051"/>
                <a:gd name="connsiteY4" fmla="*/ 1191905 h 1380020"/>
                <a:gd name="connsiteX5" fmla="*/ 6639637 w 8225051"/>
                <a:gd name="connsiteY5" fmla="*/ 925773 h 1380020"/>
                <a:gd name="connsiteX6" fmla="*/ 7801571 w 8225051"/>
                <a:gd name="connsiteY6" fmla="*/ 427076 h 1380020"/>
                <a:gd name="connsiteX7" fmla="*/ 8038532 w 8225051"/>
                <a:gd name="connsiteY7" fmla="*/ 263857 h 1380020"/>
                <a:gd name="connsiteX8" fmla="*/ 8209129 w 8225051"/>
                <a:gd name="connsiteY8" fmla="*/ 18197 h 1380020"/>
                <a:gd name="connsiteX9" fmla="*/ 8134066 w 8225051"/>
                <a:gd name="connsiteY9" fmla="*/ 154675 h 1380020"/>
                <a:gd name="connsiteX10" fmla="*/ 7840640 w 8225051"/>
                <a:gd name="connsiteY10" fmla="*/ 454925 h 1380020"/>
                <a:gd name="connsiteX11" fmla="*/ 7308377 w 8225051"/>
                <a:gd name="connsiteY11" fmla="*/ 789296 h 1380020"/>
                <a:gd name="connsiteX12" fmla="*/ 5936777 w 8225051"/>
                <a:gd name="connsiteY12" fmla="*/ 1185081 h 1380020"/>
                <a:gd name="connsiteX13" fmla="*/ 4032914 w 8225051"/>
                <a:gd name="connsiteY13" fmla="*/ 1369325 h 1380020"/>
                <a:gd name="connsiteX14" fmla="*/ 2436126 w 8225051"/>
                <a:gd name="connsiteY14" fmla="*/ 1253319 h 1380020"/>
                <a:gd name="connsiteX15" fmla="*/ 1139589 w 8225051"/>
                <a:gd name="connsiteY15" fmla="*/ 973540 h 1380020"/>
                <a:gd name="connsiteX16" fmla="*/ 593678 w 8225051"/>
                <a:gd name="connsiteY16" fmla="*/ 775648 h 1380020"/>
                <a:gd name="connsiteX17" fmla="*/ 143302 w 8225051"/>
                <a:gd name="connsiteY17" fmla="*/ 536812 h 1380020"/>
                <a:gd name="connsiteX18" fmla="*/ 13648 w 8225051"/>
                <a:gd name="connsiteY18" fmla="*/ 386687 h 1380020"/>
                <a:gd name="connsiteX0" fmla="*/ 13648 w 8225051"/>
                <a:gd name="connsiteY0" fmla="*/ 386687 h 1380020"/>
                <a:gd name="connsiteX1" fmla="*/ 225189 w 8225051"/>
                <a:gd name="connsiteY1" fmla="*/ 536812 h 1380020"/>
                <a:gd name="connsiteX2" fmla="*/ 1296538 w 8225051"/>
                <a:gd name="connsiteY2" fmla="*/ 932597 h 1380020"/>
                <a:gd name="connsiteX3" fmla="*/ 3337075 w 8225051"/>
                <a:gd name="connsiteY3" fmla="*/ 1219164 h 1380020"/>
                <a:gd name="connsiteX4" fmla="*/ 4769893 w 8225051"/>
                <a:gd name="connsiteY4" fmla="*/ 1191905 h 1380020"/>
                <a:gd name="connsiteX5" fmla="*/ 6639637 w 8225051"/>
                <a:gd name="connsiteY5" fmla="*/ 925773 h 1380020"/>
                <a:gd name="connsiteX6" fmla="*/ 7801571 w 8225051"/>
                <a:gd name="connsiteY6" fmla="*/ 427076 h 1380020"/>
                <a:gd name="connsiteX7" fmla="*/ 8038532 w 8225051"/>
                <a:gd name="connsiteY7" fmla="*/ 263857 h 1380020"/>
                <a:gd name="connsiteX8" fmla="*/ 8209129 w 8225051"/>
                <a:gd name="connsiteY8" fmla="*/ 18197 h 1380020"/>
                <a:gd name="connsiteX9" fmla="*/ 8134066 w 8225051"/>
                <a:gd name="connsiteY9" fmla="*/ 154675 h 1380020"/>
                <a:gd name="connsiteX10" fmla="*/ 7840640 w 8225051"/>
                <a:gd name="connsiteY10" fmla="*/ 454925 h 1380020"/>
                <a:gd name="connsiteX11" fmla="*/ 7308377 w 8225051"/>
                <a:gd name="connsiteY11" fmla="*/ 789296 h 1380020"/>
                <a:gd name="connsiteX12" fmla="*/ 5936777 w 8225051"/>
                <a:gd name="connsiteY12" fmla="*/ 1185081 h 1380020"/>
                <a:gd name="connsiteX13" fmla="*/ 4032914 w 8225051"/>
                <a:gd name="connsiteY13" fmla="*/ 1369325 h 1380020"/>
                <a:gd name="connsiteX14" fmla="*/ 2436126 w 8225051"/>
                <a:gd name="connsiteY14" fmla="*/ 1253319 h 1380020"/>
                <a:gd name="connsiteX15" fmla="*/ 1139589 w 8225051"/>
                <a:gd name="connsiteY15" fmla="*/ 973540 h 1380020"/>
                <a:gd name="connsiteX16" fmla="*/ 593678 w 8225051"/>
                <a:gd name="connsiteY16" fmla="*/ 775648 h 1380020"/>
                <a:gd name="connsiteX17" fmla="*/ 143302 w 8225051"/>
                <a:gd name="connsiteY17" fmla="*/ 536812 h 1380020"/>
                <a:gd name="connsiteX18" fmla="*/ 13648 w 8225051"/>
                <a:gd name="connsiteY18" fmla="*/ 386687 h 1380020"/>
                <a:gd name="connsiteX0" fmla="*/ 13648 w 8225051"/>
                <a:gd name="connsiteY0" fmla="*/ 386687 h 1380020"/>
                <a:gd name="connsiteX1" fmla="*/ 225189 w 8225051"/>
                <a:gd name="connsiteY1" fmla="*/ 536812 h 1380020"/>
                <a:gd name="connsiteX2" fmla="*/ 1296538 w 8225051"/>
                <a:gd name="connsiteY2" fmla="*/ 932597 h 1380020"/>
                <a:gd name="connsiteX3" fmla="*/ 3337075 w 8225051"/>
                <a:gd name="connsiteY3" fmla="*/ 1219164 h 1380020"/>
                <a:gd name="connsiteX4" fmla="*/ 4769893 w 8225051"/>
                <a:gd name="connsiteY4" fmla="*/ 1191905 h 1380020"/>
                <a:gd name="connsiteX5" fmla="*/ 6639637 w 8225051"/>
                <a:gd name="connsiteY5" fmla="*/ 925773 h 1380020"/>
                <a:gd name="connsiteX6" fmla="*/ 7801571 w 8225051"/>
                <a:gd name="connsiteY6" fmla="*/ 427076 h 1380020"/>
                <a:gd name="connsiteX7" fmla="*/ 8038532 w 8225051"/>
                <a:gd name="connsiteY7" fmla="*/ 263857 h 1380020"/>
                <a:gd name="connsiteX8" fmla="*/ 8209129 w 8225051"/>
                <a:gd name="connsiteY8" fmla="*/ 18197 h 1380020"/>
                <a:gd name="connsiteX9" fmla="*/ 8134066 w 8225051"/>
                <a:gd name="connsiteY9" fmla="*/ 154675 h 1380020"/>
                <a:gd name="connsiteX10" fmla="*/ 7840640 w 8225051"/>
                <a:gd name="connsiteY10" fmla="*/ 454925 h 1380020"/>
                <a:gd name="connsiteX11" fmla="*/ 7308377 w 8225051"/>
                <a:gd name="connsiteY11" fmla="*/ 789296 h 1380020"/>
                <a:gd name="connsiteX12" fmla="*/ 5936777 w 8225051"/>
                <a:gd name="connsiteY12" fmla="*/ 1185081 h 1380020"/>
                <a:gd name="connsiteX13" fmla="*/ 4032914 w 8225051"/>
                <a:gd name="connsiteY13" fmla="*/ 1369325 h 1380020"/>
                <a:gd name="connsiteX14" fmla="*/ 2436126 w 8225051"/>
                <a:gd name="connsiteY14" fmla="*/ 1253319 h 1380020"/>
                <a:gd name="connsiteX15" fmla="*/ 1139589 w 8225051"/>
                <a:gd name="connsiteY15" fmla="*/ 973540 h 1380020"/>
                <a:gd name="connsiteX16" fmla="*/ 593678 w 8225051"/>
                <a:gd name="connsiteY16" fmla="*/ 775648 h 1380020"/>
                <a:gd name="connsiteX17" fmla="*/ 143302 w 8225051"/>
                <a:gd name="connsiteY17" fmla="*/ 536812 h 1380020"/>
                <a:gd name="connsiteX18" fmla="*/ 13648 w 8225051"/>
                <a:gd name="connsiteY18" fmla="*/ 386687 h 1380020"/>
                <a:gd name="connsiteX0" fmla="*/ 13648 w 8225051"/>
                <a:gd name="connsiteY0" fmla="*/ 386687 h 1380020"/>
                <a:gd name="connsiteX1" fmla="*/ 225189 w 8225051"/>
                <a:gd name="connsiteY1" fmla="*/ 536812 h 1380020"/>
                <a:gd name="connsiteX2" fmla="*/ 1296538 w 8225051"/>
                <a:gd name="connsiteY2" fmla="*/ 932597 h 1380020"/>
                <a:gd name="connsiteX3" fmla="*/ 3337075 w 8225051"/>
                <a:gd name="connsiteY3" fmla="*/ 1219164 h 1380020"/>
                <a:gd name="connsiteX4" fmla="*/ 4769893 w 8225051"/>
                <a:gd name="connsiteY4" fmla="*/ 1191905 h 1380020"/>
                <a:gd name="connsiteX5" fmla="*/ 6639637 w 8225051"/>
                <a:gd name="connsiteY5" fmla="*/ 925773 h 1380020"/>
                <a:gd name="connsiteX6" fmla="*/ 7801571 w 8225051"/>
                <a:gd name="connsiteY6" fmla="*/ 427076 h 1380020"/>
                <a:gd name="connsiteX7" fmla="*/ 8038532 w 8225051"/>
                <a:gd name="connsiteY7" fmla="*/ 263857 h 1380020"/>
                <a:gd name="connsiteX8" fmla="*/ 8209129 w 8225051"/>
                <a:gd name="connsiteY8" fmla="*/ 18197 h 1380020"/>
                <a:gd name="connsiteX9" fmla="*/ 8134066 w 8225051"/>
                <a:gd name="connsiteY9" fmla="*/ 154675 h 1380020"/>
                <a:gd name="connsiteX10" fmla="*/ 7801571 w 8225051"/>
                <a:gd name="connsiteY10" fmla="*/ 499084 h 1380020"/>
                <a:gd name="connsiteX11" fmla="*/ 7308377 w 8225051"/>
                <a:gd name="connsiteY11" fmla="*/ 789296 h 1380020"/>
                <a:gd name="connsiteX12" fmla="*/ 5936777 w 8225051"/>
                <a:gd name="connsiteY12" fmla="*/ 1185081 h 1380020"/>
                <a:gd name="connsiteX13" fmla="*/ 4032914 w 8225051"/>
                <a:gd name="connsiteY13" fmla="*/ 1369325 h 1380020"/>
                <a:gd name="connsiteX14" fmla="*/ 2436126 w 8225051"/>
                <a:gd name="connsiteY14" fmla="*/ 1253319 h 1380020"/>
                <a:gd name="connsiteX15" fmla="*/ 1139589 w 8225051"/>
                <a:gd name="connsiteY15" fmla="*/ 973540 h 1380020"/>
                <a:gd name="connsiteX16" fmla="*/ 593678 w 8225051"/>
                <a:gd name="connsiteY16" fmla="*/ 775648 h 1380020"/>
                <a:gd name="connsiteX17" fmla="*/ 143302 w 8225051"/>
                <a:gd name="connsiteY17" fmla="*/ 536812 h 1380020"/>
                <a:gd name="connsiteX18" fmla="*/ 13648 w 8225051"/>
                <a:gd name="connsiteY18" fmla="*/ 386687 h 1380020"/>
                <a:gd name="connsiteX0" fmla="*/ 13648 w 8225051"/>
                <a:gd name="connsiteY0" fmla="*/ 386687 h 1380020"/>
                <a:gd name="connsiteX1" fmla="*/ 225189 w 8225051"/>
                <a:gd name="connsiteY1" fmla="*/ 536812 h 1380020"/>
                <a:gd name="connsiteX2" fmla="*/ 1296538 w 8225051"/>
                <a:gd name="connsiteY2" fmla="*/ 932597 h 1380020"/>
                <a:gd name="connsiteX3" fmla="*/ 3337075 w 8225051"/>
                <a:gd name="connsiteY3" fmla="*/ 1219164 h 1380020"/>
                <a:gd name="connsiteX4" fmla="*/ 4769893 w 8225051"/>
                <a:gd name="connsiteY4" fmla="*/ 1191905 h 1380020"/>
                <a:gd name="connsiteX5" fmla="*/ 6639637 w 8225051"/>
                <a:gd name="connsiteY5" fmla="*/ 925773 h 1380020"/>
                <a:gd name="connsiteX6" fmla="*/ 7801571 w 8225051"/>
                <a:gd name="connsiteY6" fmla="*/ 427076 h 1380020"/>
                <a:gd name="connsiteX7" fmla="*/ 8038532 w 8225051"/>
                <a:gd name="connsiteY7" fmla="*/ 263857 h 1380020"/>
                <a:gd name="connsiteX8" fmla="*/ 8209129 w 8225051"/>
                <a:gd name="connsiteY8" fmla="*/ 18197 h 1380020"/>
                <a:gd name="connsiteX9" fmla="*/ 8134066 w 8225051"/>
                <a:gd name="connsiteY9" fmla="*/ 154675 h 1380020"/>
                <a:gd name="connsiteX10" fmla="*/ 7801571 w 8225051"/>
                <a:gd name="connsiteY10" fmla="*/ 499084 h 1380020"/>
                <a:gd name="connsiteX11" fmla="*/ 7308377 w 8225051"/>
                <a:gd name="connsiteY11" fmla="*/ 789296 h 1380020"/>
                <a:gd name="connsiteX12" fmla="*/ 5936777 w 8225051"/>
                <a:gd name="connsiteY12" fmla="*/ 1185081 h 1380020"/>
                <a:gd name="connsiteX13" fmla="*/ 4032914 w 8225051"/>
                <a:gd name="connsiteY13" fmla="*/ 1369325 h 1380020"/>
                <a:gd name="connsiteX14" fmla="*/ 2436126 w 8225051"/>
                <a:gd name="connsiteY14" fmla="*/ 1253319 h 1380020"/>
                <a:gd name="connsiteX15" fmla="*/ 1139589 w 8225051"/>
                <a:gd name="connsiteY15" fmla="*/ 973540 h 1380020"/>
                <a:gd name="connsiteX16" fmla="*/ 593678 w 8225051"/>
                <a:gd name="connsiteY16" fmla="*/ 775648 h 1380020"/>
                <a:gd name="connsiteX17" fmla="*/ 143302 w 8225051"/>
                <a:gd name="connsiteY17" fmla="*/ 536812 h 1380020"/>
                <a:gd name="connsiteX18" fmla="*/ 13648 w 8225051"/>
                <a:gd name="connsiteY18" fmla="*/ 386687 h 1380020"/>
                <a:gd name="connsiteX0" fmla="*/ 13648 w 8225051"/>
                <a:gd name="connsiteY0" fmla="*/ 386687 h 1380020"/>
                <a:gd name="connsiteX1" fmla="*/ 225189 w 8225051"/>
                <a:gd name="connsiteY1" fmla="*/ 536812 h 1380020"/>
                <a:gd name="connsiteX2" fmla="*/ 1296538 w 8225051"/>
                <a:gd name="connsiteY2" fmla="*/ 932597 h 1380020"/>
                <a:gd name="connsiteX3" fmla="*/ 3409083 w 8225051"/>
                <a:gd name="connsiteY3" fmla="*/ 1219164 h 1380020"/>
                <a:gd name="connsiteX4" fmla="*/ 4769893 w 8225051"/>
                <a:gd name="connsiteY4" fmla="*/ 1191905 h 1380020"/>
                <a:gd name="connsiteX5" fmla="*/ 6639637 w 8225051"/>
                <a:gd name="connsiteY5" fmla="*/ 925773 h 1380020"/>
                <a:gd name="connsiteX6" fmla="*/ 7801571 w 8225051"/>
                <a:gd name="connsiteY6" fmla="*/ 427076 h 1380020"/>
                <a:gd name="connsiteX7" fmla="*/ 8038532 w 8225051"/>
                <a:gd name="connsiteY7" fmla="*/ 263857 h 1380020"/>
                <a:gd name="connsiteX8" fmla="*/ 8209129 w 8225051"/>
                <a:gd name="connsiteY8" fmla="*/ 18197 h 1380020"/>
                <a:gd name="connsiteX9" fmla="*/ 8134066 w 8225051"/>
                <a:gd name="connsiteY9" fmla="*/ 154675 h 1380020"/>
                <a:gd name="connsiteX10" fmla="*/ 7801571 w 8225051"/>
                <a:gd name="connsiteY10" fmla="*/ 499084 h 1380020"/>
                <a:gd name="connsiteX11" fmla="*/ 7308377 w 8225051"/>
                <a:gd name="connsiteY11" fmla="*/ 789296 h 1380020"/>
                <a:gd name="connsiteX12" fmla="*/ 5936777 w 8225051"/>
                <a:gd name="connsiteY12" fmla="*/ 1185081 h 1380020"/>
                <a:gd name="connsiteX13" fmla="*/ 4032914 w 8225051"/>
                <a:gd name="connsiteY13" fmla="*/ 1369325 h 1380020"/>
                <a:gd name="connsiteX14" fmla="*/ 2436126 w 8225051"/>
                <a:gd name="connsiteY14" fmla="*/ 1253319 h 1380020"/>
                <a:gd name="connsiteX15" fmla="*/ 1139589 w 8225051"/>
                <a:gd name="connsiteY15" fmla="*/ 973540 h 1380020"/>
                <a:gd name="connsiteX16" fmla="*/ 593678 w 8225051"/>
                <a:gd name="connsiteY16" fmla="*/ 775648 h 1380020"/>
                <a:gd name="connsiteX17" fmla="*/ 143302 w 8225051"/>
                <a:gd name="connsiteY17" fmla="*/ 536812 h 1380020"/>
                <a:gd name="connsiteX18" fmla="*/ 13648 w 8225051"/>
                <a:gd name="connsiteY18" fmla="*/ 386687 h 1380020"/>
                <a:gd name="connsiteX0" fmla="*/ 13648 w 8358008"/>
                <a:gd name="connsiteY0" fmla="*/ 283060 h 1380020"/>
                <a:gd name="connsiteX1" fmla="*/ 358146 w 8358008"/>
                <a:gd name="connsiteY1" fmla="*/ 536812 h 1380020"/>
                <a:gd name="connsiteX2" fmla="*/ 1429495 w 8358008"/>
                <a:gd name="connsiteY2" fmla="*/ 932597 h 1380020"/>
                <a:gd name="connsiteX3" fmla="*/ 3542040 w 8358008"/>
                <a:gd name="connsiteY3" fmla="*/ 1219164 h 1380020"/>
                <a:gd name="connsiteX4" fmla="*/ 4902850 w 8358008"/>
                <a:gd name="connsiteY4" fmla="*/ 1191905 h 1380020"/>
                <a:gd name="connsiteX5" fmla="*/ 6772594 w 8358008"/>
                <a:gd name="connsiteY5" fmla="*/ 925773 h 1380020"/>
                <a:gd name="connsiteX6" fmla="*/ 7934528 w 8358008"/>
                <a:gd name="connsiteY6" fmla="*/ 427076 h 1380020"/>
                <a:gd name="connsiteX7" fmla="*/ 8171489 w 8358008"/>
                <a:gd name="connsiteY7" fmla="*/ 263857 h 1380020"/>
                <a:gd name="connsiteX8" fmla="*/ 8342086 w 8358008"/>
                <a:gd name="connsiteY8" fmla="*/ 18197 h 1380020"/>
                <a:gd name="connsiteX9" fmla="*/ 8267023 w 8358008"/>
                <a:gd name="connsiteY9" fmla="*/ 154675 h 1380020"/>
                <a:gd name="connsiteX10" fmla="*/ 7934528 w 8358008"/>
                <a:gd name="connsiteY10" fmla="*/ 499084 h 1380020"/>
                <a:gd name="connsiteX11" fmla="*/ 7441334 w 8358008"/>
                <a:gd name="connsiteY11" fmla="*/ 789296 h 1380020"/>
                <a:gd name="connsiteX12" fmla="*/ 6069734 w 8358008"/>
                <a:gd name="connsiteY12" fmla="*/ 1185081 h 1380020"/>
                <a:gd name="connsiteX13" fmla="*/ 4165871 w 8358008"/>
                <a:gd name="connsiteY13" fmla="*/ 1369325 h 1380020"/>
                <a:gd name="connsiteX14" fmla="*/ 2569083 w 8358008"/>
                <a:gd name="connsiteY14" fmla="*/ 1253319 h 1380020"/>
                <a:gd name="connsiteX15" fmla="*/ 1272546 w 8358008"/>
                <a:gd name="connsiteY15" fmla="*/ 973540 h 1380020"/>
                <a:gd name="connsiteX16" fmla="*/ 726635 w 8358008"/>
                <a:gd name="connsiteY16" fmla="*/ 775648 h 1380020"/>
                <a:gd name="connsiteX17" fmla="*/ 276259 w 8358008"/>
                <a:gd name="connsiteY17" fmla="*/ 536812 h 1380020"/>
                <a:gd name="connsiteX18" fmla="*/ 13648 w 8358008"/>
                <a:gd name="connsiteY18" fmla="*/ 283060 h 1380020"/>
                <a:gd name="connsiteX0" fmla="*/ 13648 w 8358008"/>
                <a:gd name="connsiteY0" fmla="*/ 283060 h 1380020"/>
                <a:gd name="connsiteX1" fmla="*/ 358146 w 8358008"/>
                <a:gd name="connsiteY1" fmla="*/ 536812 h 1380020"/>
                <a:gd name="connsiteX2" fmla="*/ 1429495 w 8358008"/>
                <a:gd name="connsiteY2" fmla="*/ 932597 h 1380020"/>
                <a:gd name="connsiteX3" fmla="*/ 3542040 w 8358008"/>
                <a:gd name="connsiteY3" fmla="*/ 1219164 h 1380020"/>
                <a:gd name="connsiteX4" fmla="*/ 4902850 w 8358008"/>
                <a:gd name="connsiteY4" fmla="*/ 1191905 h 1380020"/>
                <a:gd name="connsiteX5" fmla="*/ 6772594 w 8358008"/>
                <a:gd name="connsiteY5" fmla="*/ 925773 h 1380020"/>
                <a:gd name="connsiteX6" fmla="*/ 7934528 w 8358008"/>
                <a:gd name="connsiteY6" fmla="*/ 427076 h 1380020"/>
                <a:gd name="connsiteX7" fmla="*/ 8171489 w 8358008"/>
                <a:gd name="connsiteY7" fmla="*/ 263857 h 1380020"/>
                <a:gd name="connsiteX8" fmla="*/ 8342086 w 8358008"/>
                <a:gd name="connsiteY8" fmla="*/ 18197 h 1380020"/>
                <a:gd name="connsiteX9" fmla="*/ 8267023 w 8358008"/>
                <a:gd name="connsiteY9" fmla="*/ 154675 h 1380020"/>
                <a:gd name="connsiteX10" fmla="*/ 7934528 w 8358008"/>
                <a:gd name="connsiteY10" fmla="*/ 499084 h 1380020"/>
                <a:gd name="connsiteX11" fmla="*/ 7441334 w 8358008"/>
                <a:gd name="connsiteY11" fmla="*/ 789296 h 1380020"/>
                <a:gd name="connsiteX12" fmla="*/ 6069734 w 8358008"/>
                <a:gd name="connsiteY12" fmla="*/ 1185081 h 1380020"/>
                <a:gd name="connsiteX13" fmla="*/ 4165871 w 8358008"/>
                <a:gd name="connsiteY13" fmla="*/ 1369325 h 1380020"/>
                <a:gd name="connsiteX14" fmla="*/ 2569083 w 8358008"/>
                <a:gd name="connsiteY14" fmla="*/ 1253319 h 1380020"/>
                <a:gd name="connsiteX15" fmla="*/ 1272546 w 8358008"/>
                <a:gd name="connsiteY15" fmla="*/ 973540 h 1380020"/>
                <a:gd name="connsiteX16" fmla="*/ 726635 w 8358008"/>
                <a:gd name="connsiteY16" fmla="*/ 775648 h 1380020"/>
                <a:gd name="connsiteX17" fmla="*/ 276259 w 8358008"/>
                <a:gd name="connsiteY17" fmla="*/ 536812 h 1380020"/>
                <a:gd name="connsiteX18" fmla="*/ 13648 w 8358008"/>
                <a:gd name="connsiteY18" fmla="*/ 283060 h 1380020"/>
                <a:gd name="connsiteX0" fmla="*/ 13648 w 8358008"/>
                <a:gd name="connsiteY0" fmla="*/ 283060 h 1380020"/>
                <a:gd name="connsiteX1" fmla="*/ 358146 w 8358008"/>
                <a:gd name="connsiteY1" fmla="*/ 536812 h 1380020"/>
                <a:gd name="connsiteX2" fmla="*/ 1429495 w 8358008"/>
                <a:gd name="connsiteY2" fmla="*/ 932597 h 1380020"/>
                <a:gd name="connsiteX3" fmla="*/ 3542040 w 8358008"/>
                <a:gd name="connsiteY3" fmla="*/ 1219164 h 1380020"/>
                <a:gd name="connsiteX4" fmla="*/ 4902850 w 8358008"/>
                <a:gd name="connsiteY4" fmla="*/ 1191905 h 1380020"/>
                <a:gd name="connsiteX5" fmla="*/ 6772594 w 8358008"/>
                <a:gd name="connsiteY5" fmla="*/ 925773 h 1380020"/>
                <a:gd name="connsiteX6" fmla="*/ 7934528 w 8358008"/>
                <a:gd name="connsiteY6" fmla="*/ 427076 h 1380020"/>
                <a:gd name="connsiteX7" fmla="*/ 8171489 w 8358008"/>
                <a:gd name="connsiteY7" fmla="*/ 263857 h 1380020"/>
                <a:gd name="connsiteX8" fmla="*/ 8342086 w 8358008"/>
                <a:gd name="connsiteY8" fmla="*/ 18197 h 1380020"/>
                <a:gd name="connsiteX9" fmla="*/ 8267023 w 8358008"/>
                <a:gd name="connsiteY9" fmla="*/ 154675 h 1380020"/>
                <a:gd name="connsiteX10" fmla="*/ 7934528 w 8358008"/>
                <a:gd name="connsiteY10" fmla="*/ 499084 h 1380020"/>
                <a:gd name="connsiteX11" fmla="*/ 7441334 w 8358008"/>
                <a:gd name="connsiteY11" fmla="*/ 789296 h 1380020"/>
                <a:gd name="connsiteX12" fmla="*/ 6069734 w 8358008"/>
                <a:gd name="connsiteY12" fmla="*/ 1185081 h 1380020"/>
                <a:gd name="connsiteX13" fmla="*/ 4165871 w 8358008"/>
                <a:gd name="connsiteY13" fmla="*/ 1369325 h 1380020"/>
                <a:gd name="connsiteX14" fmla="*/ 2569083 w 8358008"/>
                <a:gd name="connsiteY14" fmla="*/ 1253319 h 1380020"/>
                <a:gd name="connsiteX15" fmla="*/ 1381800 w 8358008"/>
                <a:gd name="connsiteY15" fmla="*/ 1003140 h 1380020"/>
                <a:gd name="connsiteX16" fmla="*/ 726635 w 8358008"/>
                <a:gd name="connsiteY16" fmla="*/ 775648 h 1380020"/>
                <a:gd name="connsiteX17" fmla="*/ 276259 w 8358008"/>
                <a:gd name="connsiteY17" fmla="*/ 536812 h 1380020"/>
                <a:gd name="connsiteX18" fmla="*/ 13648 w 8358008"/>
                <a:gd name="connsiteY18" fmla="*/ 283060 h 1380020"/>
                <a:gd name="connsiteX0" fmla="*/ 13648 w 8358008"/>
                <a:gd name="connsiteY0" fmla="*/ 283060 h 1380020"/>
                <a:gd name="connsiteX1" fmla="*/ 358146 w 8358008"/>
                <a:gd name="connsiteY1" fmla="*/ 536812 h 1380020"/>
                <a:gd name="connsiteX2" fmla="*/ 1429495 w 8358008"/>
                <a:gd name="connsiteY2" fmla="*/ 932597 h 1380020"/>
                <a:gd name="connsiteX3" fmla="*/ 3542040 w 8358008"/>
                <a:gd name="connsiteY3" fmla="*/ 1219164 h 1380020"/>
                <a:gd name="connsiteX4" fmla="*/ 4902850 w 8358008"/>
                <a:gd name="connsiteY4" fmla="*/ 1191905 h 1380020"/>
                <a:gd name="connsiteX5" fmla="*/ 6772594 w 8358008"/>
                <a:gd name="connsiteY5" fmla="*/ 925773 h 1380020"/>
                <a:gd name="connsiteX6" fmla="*/ 7934528 w 8358008"/>
                <a:gd name="connsiteY6" fmla="*/ 427076 h 1380020"/>
                <a:gd name="connsiteX7" fmla="*/ 8171489 w 8358008"/>
                <a:gd name="connsiteY7" fmla="*/ 263857 h 1380020"/>
                <a:gd name="connsiteX8" fmla="*/ 8342086 w 8358008"/>
                <a:gd name="connsiteY8" fmla="*/ 18197 h 1380020"/>
                <a:gd name="connsiteX9" fmla="*/ 8267023 w 8358008"/>
                <a:gd name="connsiteY9" fmla="*/ 154675 h 1380020"/>
                <a:gd name="connsiteX10" fmla="*/ 7934528 w 8358008"/>
                <a:gd name="connsiteY10" fmla="*/ 499084 h 1380020"/>
                <a:gd name="connsiteX11" fmla="*/ 7441334 w 8358008"/>
                <a:gd name="connsiteY11" fmla="*/ 789296 h 1380020"/>
                <a:gd name="connsiteX12" fmla="*/ 6069734 w 8358008"/>
                <a:gd name="connsiteY12" fmla="*/ 1185081 h 1380020"/>
                <a:gd name="connsiteX13" fmla="*/ 4165871 w 8358008"/>
                <a:gd name="connsiteY13" fmla="*/ 1369325 h 1380020"/>
                <a:gd name="connsiteX14" fmla="*/ 2569083 w 8358008"/>
                <a:gd name="connsiteY14" fmla="*/ 1253319 h 1380020"/>
                <a:gd name="connsiteX15" fmla="*/ 1453808 w 8358008"/>
                <a:gd name="connsiteY15" fmla="*/ 1003140 h 1380020"/>
                <a:gd name="connsiteX16" fmla="*/ 726635 w 8358008"/>
                <a:gd name="connsiteY16" fmla="*/ 775648 h 1380020"/>
                <a:gd name="connsiteX17" fmla="*/ 276259 w 8358008"/>
                <a:gd name="connsiteY17" fmla="*/ 536812 h 1380020"/>
                <a:gd name="connsiteX18" fmla="*/ 13648 w 8358008"/>
                <a:gd name="connsiteY18" fmla="*/ 283060 h 1380020"/>
                <a:gd name="connsiteX0" fmla="*/ 13648 w 8358008"/>
                <a:gd name="connsiteY0" fmla="*/ 283060 h 1380020"/>
                <a:gd name="connsiteX1" fmla="*/ 358146 w 8358008"/>
                <a:gd name="connsiteY1" fmla="*/ 536812 h 1380020"/>
                <a:gd name="connsiteX2" fmla="*/ 1429495 w 8358008"/>
                <a:gd name="connsiteY2" fmla="*/ 932597 h 1380020"/>
                <a:gd name="connsiteX3" fmla="*/ 3542040 w 8358008"/>
                <a:gd name="connsiteY3" fmla="*/ 1219164 h 1380020"/>
                <a:gd name="connsiteX4" fmla="*/ 4902850 w 8358008"/>
                <a:gd name="connsiteY4" fmla="*/ 1191905 h 1380020"/>
                <a:gd name="connsiteX5" fmla="*/ 6772594 w 8358008"/>
                <a:gd name="connsiteY5" fmla="*/ 925773 h 1380020"/>
                <a:gd name="connsiteX6" fmla="*/ 7934528 w 8358008"/>
                <a:gd name="connsiteY6" fmla="*/ 427076 h 1380020"/>
                <a:gd name="connsiteX7" fmla="*/ 8171489 w 8358008"/>
                <a:gd name="connsiteY7" fmla="*/ 263857 h 1380020"/>
                <a:gd name="connsiteX8" fmla="*/ 8342086 w 8358008"/>
                <a:gd name="connsiteY8" fmla="*/ 18197 h 1380020"/>
                <a:gd name="connsiteX9" fmla="*/ 8267023 w 8358008"/>
                <a:gd name="connsiteY9" fmla="*/ 154675 h 1380020"/>
                <a:gd name="connsiteX10" fmla="*/ 7934528 w 8358008"/>
                <a:gd name="connsiteY10" fmla="*/ 499084 h 1380020"/>
                <a:gd name="connsiteX11" fmla="*/ 7441334 w 8358008"/>
                <a:gd name="connsiteY11" fmla="*/ 789296 h 1380020"/>
                <a:gd name="connsiteX12" fmla="*/ 6069734 w 8358008"/>
                <a:gd name="connsiteY12" fmla="*/ 1185081 h 1380020"/>
                <a:gd name="connsiteX13" fmla="*/ 4165871 w 8358008"/>
                <a:gd name="connsiteY13" fmla="*/ 1369325 h 1380020"/>
                <a:gd name="connsiteX14" fmla="*/ 2569083 w 8358008"/>
                <a:gd name="connsiteY14" fmla="*/ 1253319 h 1380020"/>
                <a:gd name="connsiteX15" fmla="*/ 1453808 w 8358008"/>
                <a:gd name="connsiteY15" fmla="*/ 1003140 h 1380020"/>
                <a:gd name="connsiteX16" fmla="*/ 726635 w 8358008"/>
                <a:gd name="connsiteY16" fmla="*/ 775648 h 1380020"/>
                <a:gd name="connsiteX17" fmla="*/ 276259 w 8358008"/>
                <a:gd name="connsiteY17" fmla="*/ 536812 h 1380020"/>
                <a:gd name="connsiteX18" fmla="*/ 13648 w 8358008"/>
                <a:gd name="connsiteY18" fmla="*/ 283060 h 1380020"/>
                <a:gd name="connsiteX0" fmla="*/ 13648 w 8358008"/>
                <a:gd name="connsiteY0" fmla="*/ 283060 h 1380020"/>
                <a:gd name="connsiteX1" fmla="*/ 358146 w 8358008"/>
                <a:gd name="connsiteY1" fmla="*/ 536812 h 1380020"/>
                <a:gd name="connsiteX2" fmla="*/ 1429495 w 8358008"/>
                <a:gd name="connsiteY2" fmla="*/ 932597 h 1380020"/>
                <a:gd name="connsiteX3" fmla="*/ 3542040 w 8358008"/>
                <a:gd name="connsiteY3" fmla="*/ 1219164 h 1380020"/>
                <a:gd name="connsiteX4" fmla="*/ 4902850 w 8358008"/>
                <a:gd name="connsiteY4" fmla="*/ 1191905 h 1380020"/>
                <a:gd name="connsiteX5" fmla="*/ 6772594 w 8358008"/>
                <a:gd name="connsiteY5" fmla="*/ 925773 h 1380020"/>
                <a:gd name="connsiteX6" fmla="*/ 7934528 w 8358008"/>
                <a:gd name="connsiteY6" fmla="*/ 427076 h 1380020"/>
                <a:gd name="connsiteX7" fmla="*/ 8171489 w 8358008"/>
                <a:gd name="connsiteY7" fmla="*/ 263857 h 1380020"/>
                <a:gd name="connsiteX8" fmla="*/ 8342086 w 8358008"/>
                <a:gd name="connsiteY8" fmla="*/ 18197 h 1380020"/>
                <a:gd name="connsiteX9" fmla="*/ 8267023 w 8358008"/>
                <a:gd name="connsiteY9" fmla="*/ 154675 h 1380020"/>
                <a:gd name="connsiteX10" fmla="*/ 7934528 w 8358008"/>
                <a:gd name="connsiteY10" fmla="*/ 499084 h 1380020"/>
                <a:gd name="connsiteX11" fmla="*/ 7441334 w 8358008"/>
                <a:gd name="connsiteY11" fmla="*/ 789296 h 1380020"/>
                <a:gd name="connsiteX12" fmla="*/ 6069734 w 8358008"/>
                <a:gd name="connsiteY12" fmla="*/ 1185081 h 1380020"/>
                <a:gd name="connsiteX13" fmla="*/ 4165871 w 8358008"/>
                <a:gd name="connsiteY13" fmla="*/ 1369325 h 1380020"/>
                <a:gd name="connsiteX14" fmla="*/ 2569083 w 8358008"/>
                <a:gd name="connsiteY14" fmla="*/ 1253319 h 1380020"/>
                <a:gd name="connsiteX15" fmla="*/ 1381800 w 8358008"/>
                <a:gd name="connsiteY15" fmla="*/ 1008112 h 1380020"/>
                <a:gd name="connsiteX16" fmla="*/ 726635 w 8358008"/>
                <a:gd name="connsiteY16" fmla="*/ 775648 h 1380020"/>
                <a:gd name="connsiteX17" fmla="*/ 276259 w 8358008"/>
                <a:gd name="connsiteY17" fmla="*/ 536812 h 1380020"/>
                <a:gd name="connsiteX18" fmla="*/ 13648 w 8358008"/>
                <a:gd name="connsiteY18" fmla="*/ 283060 h 1380020"/>
                <a:gd name="connsiteX0" fmla="*/ 13648 w 8358008"/>
                <a:gd name="connsiteY0" fmla="*/ 283060 h 1392494"/>
                <a:gd name="connsiteX1" fmla="*/ 358146 w 8358008"/>
                <a:gd name="connsiteY1" fmla="*/ 536812 h 1392494"/>
                <a:gd name="connsiteX2" fmla="*/ 1429495 w 8358008"/>
                <a:gd name="connsiteY2" fmla="*/ 932597 h 1392494"/>
                <a:gd name="connsiteX3" fmla="*/ 3542040 w 8358008"/>
                <a:gd name="connsiteY3" fmla="*/ 1219164 h 1392494"/>
                <a:gd name="connsiteX4" fmla="*/ 4902850 w 8358008"/>
                <a:gd name="connsiteY4" fmla="*/ 1191905 h 1392494"/>
                <a:gd name="connsiteX5" fmla="*/ 6772594 w 8358008"/>
                <a:gd name="connsiteY5" fmla="*/ 925773 h 1392494"/>
                <a:gd name="connsiteX6" fmla="*/ 7934528 w 8358008"/>
                <a:gd name="connsiteY6" fmla="*/ 427076 h 1392494"/>
                <a:gd name="connsiteX7" fmla="*/ 8171489 w 8358008"/>
                <a:gd name="connsiteY7" fmla="*/ 263857 h 1392494"/>
                <a:gd name="connsiteX8" fmla="*/ 8342086 w 8358008"/>
                <a:gd name="connsiteY8" fmla="*/ 18197 h 1392494"/>
                <a:gd name="connsiteX9" fmla="*/ 8267023 w 8358008"/>
                <a:gd name="connsiteY9" fmla="*/ 154675 h 1392494"/>
                <a:gd name="connsiteX10" fmla="*/ 7934528 w 8358008"/>
                <a:gd name="connsiteY10" fmla="*/ 499084 h 1392494"/>
                <a:gd name="connsiteX11" fmla="*/ 7441334 w 8358008"/>
                <a:gd name="connsiteY11" fmla="*/ 789296 h 1392494"/>
                <a:gd name="connsiteX12" fmla="*/ 6069734 w 8358008"/>
                <a:gd name="connsiteY12" fmla="*/ 1185081 h 1392494"/>
                <a:gd name="connsiteX13" fmla="*/ 4165871 w 8358008"/>
                <a:gd name="connsiteY13" fmla="*/ 1369325 h 1392494"/>
                <a:gd name="connsiteX14" fmla="*/ 2533928 w 8358008"/>
                <a:gd name="connsiteY14" fmla="*/ 1296144 h 1392494"/>
                <a:gd name="connsiteX15" fmla="*/ 1381800 w 8358008"/>
                <a:gd name="connsiteY15" fmla="*/ 1008112 h 1392494"/>
                <a:gd name="connsiteX16" fmla="*/ 726635 w 8358008"/>
                <a:gd name="connsiteY16" fmla="*/ 775648 h 1392494"/>
                <a:gd name="connsiteX17" fmla="*/ 276259 w 8358008"/>
                <a:gd name="connsiteY17" fmla="*/ 536812 h 1392494"/>
                <a:gd name="connsiteX18" fmla="*/ 13648 w 8358008"/>
                <a:gd name="connsiteY18" fmla="*/ 283060 h 1392494"/>
                <a:gd name="connsiteX0" fmla="*/ 13648 w 8358008"/>
                <a:gd name="connsiteY0" fmla="*/ 283060 h 1380020"/>
                <a:gd name="connsiteX1" fmla="*/ 358146 w 8358008"/>
                <a:gd name="connsiteY1" fmla="*/ 536812 h 1380020"/>
                <a:gd name="connsiteX2" fmla="*/ 1429495 w 8358008"/>
                <a:gd name="connsiteY2" fmla="*/ 932597 h 1380020"/>
                <a:gd name="connsiteX3" fmla="*/ 3542040 w 8358008"/>
                <a:gd name="connsiteY3" fmla="*/ 1219164 h 1380020"/>
                <a:gd name="connsiteX4" fmla="*/ 4902850 w 8358008"/>
                <a:gd name="connsiteY4" fmla="*/ 1191905 h 1380020"/>
                <a:gd name="connsiteX5" fmla="*/ 6772594 w 8358008"/>
                <a:gd name="connsiteY5" fmla="*/ 925773 h 1380020"/>
                <a:gd name="connsiteX6" fmla="*/ 7934528 w 8358008"/>
                <a:gd name="connsiteY6" fmla="*/ 427076 h 1380020"/>
                <a:gd name="connsiteX7" fmla="*/ 8171489 w 8358008"/>
                <a:gd name="connsiteY7" fmla="*/ 263857 h 1380020"/>
                <a:gd name="connsiteX8" fmla="*/ 8342086 w 8358008"/>
                <a:gd name="connsiteY8" fmla="*/ 18197 h 1380020"/>
                <a:gd name="connsiteX9" fmla="*/ 8267023 w 8358008"/>
                <a:gd name="connsiteY9" fmla="*/ 154675 h 1380020"/>
                <a:gd name="connsiteX10" fmla="*/ 7934528 w 8358008"/>
                <a:gd name="connsiteY10" fmla="*/ 499084 h 1380020"/>
                <a:gd name="connsiteX11" fmla="*/ 7441334 w 8358008"/>
                <a:gd name="connsiteY11" fmla="*/ 789296 h 1380020"/>
                <a:gd name="connsiteX12" fmla="*/ 6069734 w 8358008"/>
                <a:gd name="connsiteY12" fmla="*/ 1185081 h 1380020"/>
                <a:gd name="connsiteX13" fmla="*/ 4165871 w 8358008"/>
                <a:gd name="connsiteY13" fmla="*/ 1369325 h 1380020"/>
                <a:gd name="connsiteX14" fmla="*/ 2461920 w 8358008"/>
                <a:gd name="connsiteY14" fmla="*/ 1224136 h 1380020"/>
                <a:gd name="connsiteX15" fmla="*/ 1381800 w 8358008"/>
                <a:gd name="connsiteY15" fmla="*/ 1008112 h 1380020"/>
                <a:gd name="connsiteX16" fmla="*/ 726635 w 8358008"/>
                <a:gd name="connsiteY16" fmla="*/ 775648 h 1380020"/>
                <a:gd name="connsiteX17" fmla="*/ 276259 w 8358008"/>
                <a:gd name="connsiteY17" fmla="*/ 536812 h 1380020"/>
                <a:gd name="connsiteX18" fmla="*/ 13648 w 8358008"/>
                <a:gd name="connsiteY18" fmla="*/ 283060 h 1380020"/>
                <a:gd name="connsiteX0" fmla="*/ 13648 w 8358008"/>
                <a:gd name="connsiteY0" fmla="*/ 283060 h 1380020"/>
                <a:gd name="connsiteX1" fmla="*/ 358146 w 8358008"/>
                <a:gd name="connsiteY1" fmla="*/ 536812 h 1380020"/>
                <a:gd name="connsiteX2" fmla="*/ 1429495 w 8358008"/>
                <a:gd name="connsiteY2" fmla="*/ 932597 h 1380020"/>
                <a:gd name="connsiteX3" fmla="*/ 3542040 w 8358008"/>
                <a:gd name="connsiteY3" fmla="*/ 1219164 h 1380020"/>
                <a:gd name="connsiteX4" fmla="*/ 4902850 w 8358008"/>
                <a:gd name="connsiteY4" fmla="*/ 1191905 h 1380020"/>
                <a:gd name="connsiteX5" fmla="*/ 6772594 w 8358008"/>
                <a:gd name="connsiteY5" fmla="*/ 925773 h 1380020"/>
                <a:gd name="connsiteX6" fmla="*/ 7934528 w 8358008"/>
                <a:gd name="connsiteY6" fmla="*/ 427076 h 1380020"/>
                <a:gd name="connsiteX7" fmla="*/ 8171489 w 8358008"/>
                <a:gd name="connsiteY7" fmla="*/ 263857 h 1380020"/>
                <a:gd name="connsiteX8" fmla="*/ 8342086 w 8358008"/>
                <a:gd name="connsiteY8" fmla="*/ 18197 h 1380020"/>
                <a:gd name="connsiteX9" fmla="*/ 8267023 w 8358008"/>
                <a:gd name="connsiteY9" fmla="*/ 154675 h 1380020"/>
                <a:gd name="connsiteX10" fmla="*/ 7934528 w 8358008"/>
                <a:gd name="connsiteY10" fmla="*/ 499084 h 1380020"/>
                <a:gd name="connsiteX11" fmla="*/ 7441334 w 8358008"/>
                <a:gd name="connsiteY11" fmla="*/ 789296 h 1380020"/>
                <a:gd name="connsiteX12" fmla="*/ 6069734 w 8358008"/>
                <a:gd name="connsiteY12" fmla="*/ 1185081 h 1380020"/>
                <a:gd name="connsiteX13" fmla="*/ 4165871 w 8358008"/>
                <a:gd name="connsiteY13" fmla="*/ 1369325 h 1380020"/>
                <a:gd name="connsiteX14" fmla="*/ 2461920 w 8358008"/>
                <a:gd name="connsiteY14" fmla="*/ 1224136 h 1380020"/>
                <a:gd name="connsiteX15" fmla="*/ 1381800 w 8358008"/>
                <a:gd name="connsiteY15" fmla="*/ 1008112 h 1380020"/>
                <a:gd name="connsiteX16" fmla="*/ 726635 w 8358008"/>
                <a:gd name="connsiteY16" fmla="*/ 775648 h 1380020"/>
                <a:gd name="connsiteX17" fmla="*/ 276259 w 8358008"/>
                <a:gd name="connsiteY17" fmla="*/ 536812 h 1380020"/>
                <a:gd name="connsiteX18" fmla="*/ 13648 w 8358008"/>
                <a:gd name="connsiteY18" fmla="*/ 283060 h 1380020"/>
                <a:gd name="connsiteX0" fmla="*/ 13648 w 8358008"/>
                <a:gd name="connsiteY0" fmla="*/ 283060 h 1380020"/>
                <a:gd name="connsiteX1" fmla="*/ 358146 w 8358008"/>
                <a:gd name="connsiteY1" fmla="*/ 536812 h 1380020"/>
                <a:gd name="connsiteX2" fmla="*/ 1429495 w 8358008"/>
                <a:gd name="connsiteY2" fmla="*/ 932597 h 1380020"/>
                <a:gd name="connsiteX3" fmla="*/ 3542040 w 8358008"/>
                <a:gd name="connsiteY3" fmla="*/ 1219164 h 1380020"/>
                <a:gd name="connsiteX4" fmla="*/ 4902850 w 8358008"/>
                <a:gd name="connsiteY4" fmla="*/ 1191905 h 1380020"/>
                <a:gd name="connsiteX5" fmla="*/ 6772594 w 8358008"/>
                <a:gd name="connsiteY5" fmla="*/ 925773 h 1380020"/>
                <a:gd name="connsiteX6" fmla="*/ 7934528 w 8358008"/>
                <a:gd name="connsiteY6" fmla="*/ 427076 h 1380020"/>
                <a:gd name="connsiteX7" fmla="*/ 8171489 w 8358008"/>
                <a:gd name="connsiteY7" fmla="*/ 263857 h 1380020"/>
                <a:gd name="connsiteX8" fmla="*/ 8342086 w 8358008"/>
                <a:gd name="connsiteY8" fmla="*/ 18197 h 1380020"/>
                <a:gd name="connsiteX9" fmla="*/ 8267023 w 8358008"/>
                <a:gd name="connsiteY9" fmla="*/ 154675 h 1380020"/>
                <a:gd name="connsiteX10" fmla="*/ 7934528 w 8358008"/>
                <a:gd name="connsiteY10" fmla="*/ 499084 h 1380020"/>
                <a:gd name="connsiteX11" fmla="*/ 7441334 w 8358008"/>
                <a:gd name="connsiteY11" fmla="*/ 789296 h 1380020"/>
                <a:gd name="connsiteX12" fmla="*/ 6069734 w 8358008"/>
                <a:gd name="connsiteY12" fmla="*/ 1185081 h 1380020"/>
                <a:gd name="connsiteX13" fmla="*/ 4165871 w 8358008"/>
                <a:gd name="connsiteY13" fmla="*/ 1369325 h 1380020"/>
                <a:gd name="connsiteX14" fmla="*/ 2389912 w 8358008"/>
                <a:gd name="connsiteY14" fmla="*/ 1224136 h 1380020"/>
                <a:gd name="connsiteX15" fmla="*/ 1381800 w 8358008"/>
                <a:gd name="connsiteY15" fmla="*/ 1008112 h 1380020"/>
                <a:gd name="connsiteX16" fmla="*/ 726635 w 8358008"/>
                <a:gd name="connsiteY16" fmla="*/ 775648 h 1380020"/>
                <a:gd name="connsiteX17" fmla="*/ 276259 w 8358008"/>
                <a:gd name="connsiteY17" fmla="*/ 536812 h 1380020"/>
                <a:gd name="connsiteX18" fmla="*/ 13648 w 8358008"/>
                <a:gd name="connsiteY18" fmla="*/ 283060 h 1380020"/>
                <a:gd name="connsiteX0" fmla="*/ 13648 w 8358008"/>
                <a:gd name="connsiteY0" fmla="*/ 283060 h 1380020"/>
                <a:gd name="connsiteX1" fmla="*/ 358146 w 8358008"/>
                <a:gd name="connsiteY1" fmla="*/ 536812 h 1380020"/>
                <a:gd name="connsiteX2" fmla="*/ 1429495 w 8358008"/>
                <a:gd name="connsiteY2" fmla="*/ 932597 h 1380020"/>
                <a:gd name="connsiteX3" fmla="*/ 3542040 w 8358008"/>
                <a:gd name="connsiteY3" fmla="*/ 1219164 h 1380020"/>
                <a:gd name="connsiteX4" fmla="*/ 4902850 w 8358008"/>
                <a:gd name="connsiteY4" fmla="*/ 1191905 h 1380020"/>
                <a:gd name="connsiteX5" fmla="*/ 6772594 w 8358008"/>
                <a:gd name="connsiteY5" fmla="*/ 925773 h 1380020"/>
                <a:gd name="connsiteX6" fmla="*/ 7934528 w 8358008"/>
                <a:gd name="connsiteY6" fmla="*/ 427076 h 1380020"/>
                <a:gd name="connsiteX7" fmla="*/ 8171489 w 8358008"/>
                <a:gd name="connsiteY7" fmla="*/ 263857 h 1380020"/>
                <a:gd name="connsiteX8" fmla="*/ 8342086 w 8358008"/>
                <a:gd name="connsiteY8" fmla="*/ 18197 h 1380020"/>
                <a:gd name="connsiteX9" fmla="*/ 8267023 w 8358008"/>
                <a:gd name="connsiteY9" fmla="*/ 154675 h 1380020"/>
                <a:gd name="connsiteX10" fmla="*/ 7934528 w 8358008"/>
                <a:gd name="connsiteY10" fmla="*/ 499084 h 1380020"/>
                <a:gd name="connsiteX11" fmla="*/ 7441334 w 8358008"/>
                <a:gd name="connsiteY11" fmla="*/ 789296 h 1380020"/>
                <a:gd name="connsiteX12" fmla="*/ 6069734 w 8358008"/>
                <a:gd name="connsiteY12" fmla="*/ 1185081 h 1380020"/>
                <a:gd name="connsiteX13" fmla="*/ 4165871 w 8358008"/>
                <a:gd name="connsiteY13" fmla="*/ 1369325 h 1380020"/>
                <a:gd name="connsiteX14" fmla="*/ 2317904 w 8358008"/>
                <a:gd name="connsiteY14" fmla="*/ 1224136 h 1380020"/>
                <a:gd name="connsiteX15" fmla="*/ 1381800 w 8358008"/>
                <a:gd name="connsiteY15" fmla="*/ 1008112 h 1380020"/>
                <a:gd name="connsiteX16" fmla="*/ 726635 w 8358008"/>
                <a:gd name="connsiteY16" fmla="*/ 775648 h 1380020"/>
                <a:gd name="connsiteX17" fmla="*/ 276259 w 8358008"/>
                <a:gd name="connsiteY17" fmla="*/ 536812 h 1380020"/>
                <a:gd name="connsiteX18" fmla="*/ 13648 w 8358008"/>
                <a:gd name="connsiteY18" fmla="*/ 283060 h 1380020"/>
                <a:gd name="connsiteX0" fmla="*/ 13648 w 8358008"/>
                <a:gd name="connsiteY0" fmla="*/ 283060 h 1380020"/>
                <a:gd name="connsiteX1" fmla="*/ 358146 w 8358008"/>
                <a:gd name="connsiteY1" fmla="*/ 536812 h 1380020"/>
                <a:gd name="connsiteX2" fmla="*/ 1429495 w 8358008"/>
                <a:gd name="connsiteY2" fmla="*/ 932597 h 1380020"/>
                <a:gd name="connsiteX3" fmla="*/ 3542040 w 8358008"/>
                <a:gd name="connsiteY3" fmla="*/ 1219164 h 1380020"/>
                <a:gd name="connsiteX4" fmla="*/ 4902850 w 8358008"/>
                <a:gd name="connsiteY4" fmla="*/ 1191905 h 1380020"/>
                <a:gd name="connsiteX5" fmla="*/ 6772594 w 8358008"/>
                <a:gd name="connsiteY5" fmla="*/ 925773 h 1380020"/>
                <a:gd name="connsiteX6" fmla="*/ 7934528 w 8358008"/>
                <a:gd name="connsiteY6" fmla="*/ 427076 h 1380020"/>
                <a:gd name="connsiteX7" fmla="*/ 8171489 w 8358008"/>
                <a:gd name="connsiteY7" fmla="*/ 263857 h 1380020"/>
                <a:gd name="connsiteX8" fmla="*/ 8342086 w 8358008"/>
                <a:gd name="connsiteY8" fmla="*/ 18197 h 1380020"/>
                <a:gd name="connsiteX9" fmla="*/ 8267023 w 8358008"/>
                <a:gd name="connsiteY9" fmla="*/ 154675 h 1380020"/>
                <a:gd name="connsiteX10" fmla="*/ 7934528 w 8358008"/>
                <a:gd name="connsiteY10" fmla="*/ 499084 h 1380020"/>
                <a:gd name="connsiteX11" fmla="*/ 7441334 w 8358008"/>
                <a:gd name="connsiteY11" fmla="*/ 789296 h 1380020"/>
                <a:gd name="connsiteX12" fmla="*/ 6069734 w 8358008"/>
                <a:gd name="connsiteY12" fmla="*/ 1185081 h 1380020"/>
                <a:gd name="connsiteX13" fmla="*/ 4165871 w 8358008"/>
                <a:gd name="connsiteY13" fmla="*/ 1369325 h 1380020"/>
                <a:gd name="connsiteX14" fmla="*/ 2317904 w 8358008"/>
                <a:gd name="connsiteY14" fmla="*/ 1224136 h 1380020"/>
                <a:gd name="connsiteX15" fmla="*/ 1381800 w 8358008"/>
                <a:gd name="connsiteY15" fmla="*/ 1008112 h 1380020"/>
                <a:gd name="connsiteX16" fmla="*/ 726635 w 8358008"/>
                <a:gd name="connsiteY16" fmla="*/ 775648 h 1380020"/>
                <a:gd name="connsiteX17" fmla="*/ 276259 w 8358008"/>
                <a:gd name="connsiteY17" fmla="*/ 536812 h 1380020"/>
                <a:gd name="connsiteX18" fmla="*/ 13648 w 8358008"/>
                <a:gd name="connsiteY18" fmla="*/ 283060 h 138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358008" h="1380020">
                  <a:moveTo>
                    <a:pt x="13648" y="283060"/>
                  </a:moveTo>
                  <a:cubicBezTo>
                    <a:pt x="27296" y="283060"/>
                    <a:pt x="150327" y="393115"/>
                    <a:pt x="358146" y="536812"/>
                  </a:cubicBezTo>
                  <a:cubicBezTo>
                    <a:pt x="594121" y="645068"/>
                    <a:pt x="921116" y="820003"/>
                    <a:pt x="1429495" y="932597"/>
                  </a:cubicBezTo>
                  <a:cubicBezTo>
                    <a:pt x="2023654" y="1080061"/>
                    <a:pt x="2900706" y="1166399"/>
                    <a:pt x="3542040" y="1219164"/>
                  </a:cubicBezTo>
                  <a:cubicBezTo>
                    <a:pt x="4234613" y="1232442"/>
                    <a:pt x="4317199" y="1226060"/>
                    <a:pt x="4902850" y="1191905"/>
                  </a:cubicBezTo>
                  <a:cubicBezTo>
                    <a:pt x="5463546" y="1144138"/>
                    <a:pt x="6267314" y="1053245"/>
                    <a:pt x="6772594" y="925773"/>
                  </a:cubicBezTo>
                  <a:cubicBezTo>
                    <a:pt x="7277874" y="798302"/>
                    <a:pt x="7693574" y="598958"/>
                    <a:pt x="7934528" y="427076"/>
                  </a:cubicBezTo>
                  <a:cubicBezTo>
                    <a:pt x="8156856" y="290989"/>
                    <a:pt x="8103563" y="332004"/>
                    <a:pt x="8171489" y="263857"/>
                  </a:cubicBezTo>
                  <a:cubicBezTo>
                    <a:pt x="8239415" y="195710"/>
                    <a:pt x="8326164" y="36394"/>
                    <a:pt x="8342086" y="18197"/>
                  </a:cubicBezTo>
                  <a:cubicBezTo>
                    <a:pt x="8358008" y="0"/>
                    <a:pt x="8334949" y="74527"/>
                    <a:pt x="8267023" y="154675"/>
                  </a:cubicBezTo>
                  <a:cubicBezTo>
                    <a:pt x="8199097" y="234823"/>
                    <a:pt x="8212999" y="226199"/>
                    <a:pt x="7934528" y="499084"/>
                  </a:cubicBezTo>
                  <a:cubicBezTo>
                    <a:pt x="7716299" y="662628"/>
                    <a:pt x="7924186" y="554815"/>
                    <a:pt x="7441334" y="789296"/>
                  </a:cubicBezTo>
                  <a:cubicBezTo>
                    <a:pt x="6946788" y="984745"/>
                    <a:pt x="6695264" y="1048216"/>
                    <a:pt x="6069734" y="1185081"/>
                  </a:cubicBezTo>
                  <a:cubicBezTo>
                    <a:pt x="5229516" y="1321375"/>
                    <a:pt x="4845044" y="1343626"/>
                    <a:pt x="4165871" y="1369325"/>
                  </a:cubicBezTo>
                  <a:cubicBezTo>
                    <a:pt x="3578463" y="1380020"/>
                    <a:pt x="2843015" y="1320486"/>
                    <a:pt x="2317904" y="1224136"/>
                  </a:cubicBezTo>
                  <a:cubicBezTo>
                    <a:pt x="1544502" y="1057229"/>
                    <a:pt x="1812647" y="1132264"/>
                    <a:pt x="1381800" y="1008112"/>
                  </a:cubicBezTo>
                  <a:cubicBezTo>
                    <a:pt x="1074725" y="928500"/>
                    <a:pt x="910892" y="854198"/>
                    <a:pt x="726635" y="775648"/>
                  </a:cubicBezTo>
                  <a:cubicBezTo>
                    <a:pt x="542378" y="697098"/>
                    <a:pt x="395090" y="618910"/>
                    <a:pt x="276259" y="536812"/>
                  </a:cubicBezTo>
                  <a:cubicBezTo>
                    <a:pt x="157428" y="454714"/>
                    <a:pt x="0" y="283060"/>
                    <a:pt x="13648" y="28306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1" name="Group 9"/>
            <p:cNvGrpSpPr/>
            <p:nvPr/>
          </p:nvGrpSpPr>
          <p:grpSpPr>
            <a:xfrm rot="771432">
              <a:off x="1707386" y="2457406"/>
              <a:ext cx="3652311" cy="230152"/>
              <a:chOff x="1691680" y="2077237"/>
              <a:chExt cx="3744416" cy="415659"/>
            </a:xfrm>
          </p:grpSpPr>
          <p:sp>
            <p:nvSpPr>
              <p:cNvPr id="19" name="Can 6"/>
              <p:cNvSpPr/>
              <p:nvPr/>
            </p:nvSpPr>
            <p:spPr>
              <a:xfrm rot="5796633">
                <a:off x="2445723" y="2057225"/>
                <a:ext cx="259702" cy="299726"/>
              </a:xfrm>
              <a:prstGeom prst="can">
                <a:avLst>
                  <a:gd name="adj" fmla="val 5770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691680" y="2132856"/>
                <a:ext cx="3744416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Connector 16"/>
            <p:cNvCxnSpPr/>
            <p:nvPr/>
          </p:nvCxnSpPr>
          <p:spPr>
            <a:xfrm flipV="1">
              <a:off x="1691680" y="2761467"/>
              <a:ext cx="3231665" cy="8964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2064417" y="2102985"/>
              <a:ext cx="4928413" cy="15151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3353200" y="2740922"/>
              <a:ext cx="23922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3" idx="2"/>
              <a:endCxn id="13" idx="6"/>
            </p:cNvCxnSpPr>
            <p:nvPr/>
          </p:nvCxnSpPr>
          <p:spPr>
            <a:xfrm rot="10800000" flipH="1">
              <a:off x="2064417" y="2860535"/>
              <a:ext cx="49284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3"/>
            <p:cNvSpPr/>
            <p:nvPr/>
          </p:nvSpPr>
          <p:spPr>
            <a:xfrm>
              <a:off x="2064417" y="1983372"/>
              <a:ext cx="4928413" cy="1714455"/>
            </a:xfrm>
            <a:prstGeom prst="arc">
              <a:avLst>
                <a:gd name="adj1" fmla="val 80741"/>
                <a:gd name="adj2" fmla="val 10719503"/>
              </a:avLst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7" name="Picture 6" descr="gradient spher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2255" y="2717958"/>
              <a:ext cx="353410" cy="369579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 rot="5400000">
              <a:off x="4983235" y="2748240"/>
              <a:ext cx="3312367" cy="353410"/>
            </a:xfrm>
            <a:prstGeom prst="rightArrow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" name="Can 8"/>
            <p:cNvSpPr/>
            <p:nvPr/>
          </p:nvSpPr>
          <p:spPr>
            <a:xfrm rot="6015196">
              <a:off x="6657594" y="3158459"/>
              <a:ext cx="394917" cy="618467"/>
            </a:xfrm>
            <a:prstGeom prst="can">
              <a:avLst>
                <a:gd name="adj" fmla="val 46797"/>
              </a:avLst>
            </a:prstGeom>
            <a:solidFill>
              <a:srgbClr val="F79646">
                <a:alpha val="56863"/>
              </a:srgb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3" name="Arc 32"/>
            <p:cNvSpPr/>
            <p:nvPr/>
          </p:nvSpPr>
          <p:spPr>
            <a:xfrm>
              <a:off x="4067944" y="2351310"/>
              <a:ext cx="3282095" cy="1438526"/>
            </a:xfrm>
            <a:prstGeom prst="arc">
              <a:avLst>
                <a:gd name="adj1" fmla="val 167332"/>
                <a:gd name="adj2" fmla="val 3170238"/>
              </a:avLst>
            </a:prstGeom>
            <a:noFill/>
            <a:ln w="28575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" name="Parallelogram 29"/>
            <p:cNvSpPr/>
            <p:nvPr/>
          </p:nvSpPr>
          <p:spPr>
            <a:xfrm rot="-180000">
              <a:off x="6639418" y="3322337"/>
              <a:ext cx="45719" cy="215153"/>
            </a:xfrm>
            <a:prstGeom prst="parallelogra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" name="TextBox 27"/>
            <p:cNvSpPr txBox="1"/>
            <p:nvPr/>
          </p:nvSpPr>
          <p:spPr>
            <a:xfrm rot="20610737">
              <a:off x="1767086" y="3111534"/>
              <a:ext cx="593919" cy="539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h</a:t>
              </a:r>
              <a:r>
                <a:rPr lang="en-US" sz="2400" dirty="0" err="1" smtClean="0">
                  <a:latin typeface="Symbol" panose="05050102010706020507" pitchFamily="18" charset="2"/>
                </a:rPr>
                <a:t>n</a:t>
              </a:r>
              <a:endParaRPr lang="en-US" sz="2400" dirty="0">
                <a:latin typeface="Symbol" panose="05050102010706020507" pitchFamily="18" charset="2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045022">
              <a:off x="1296000" y="2016456"/>
              <a:ext cx="1165552" cy="122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" name="TextBox 28"/>
            <p:cNvSpPr txBox="1"/>
            <p:nvPr/>
          </p:nvSpPr>
          <p:spPr>
            <a:xfrm rot="882085">
              <a:off x="1842235" y="1797082"/>
              <a:ext cx="637120" cy="61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O</a:t>
              </a:r>
              <a:r>
                <a:rPr lang="en-US" sz="2800" baseline="-25000" dirty="0" smtClean="0"/>
                <a:t>2</a:t>
              </a:r>
              <a:endParaRPr lang="en-US" sz="2800" baseline="-25000" dirty="0">
                <a:latin typeface="Symbol" panose="05050102010706020507" pitchFamily="18" charset="2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2667763" y="3113536"/>
              <a:ext cx="935723" cy="2679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9" idx="1"/>
            </p:cNvCxnSpPr>
            <p:nvPr/>
          </p:nvCxnSpPr>
          <p:spPr>
            <a:xfrm>
              <a:off x="2741135" y="2364593"/>
              <a:ext cx="788980" cy="2229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195862" y="848133"/>
              <a:ext cx="988363" cy="3958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h</a:t>
              </a:r>
              <a:r>
                <a:rPr lang="en-US" sz="1600" dirty="0" err="1" smtClean="0">
                  <a:latin typeface="Symbol" panose="05050102010706020507" pitchFamily="18" charset="2"/>
                </a:rPr>
                <a:t>n</a:t>
              </a:r>
              <a:r>
                <a:rPr lang="en-US" sz="1600" dirty="0" smtClean="0">
                  <a:latin typeface="Symbol" panose="05050102010706020507" pitchFamily="18" charset="2"/>
                </a:rPr>
                <a:t> </a:t>
              </a:r>
              <a:r>
                <a:rPr lang="en-US" sz="1600" dirty="0" smtClean="0"/>
                <a:t>or e</a:t>
              </a:r>
              <a:r>
                <a:rPr lang="en-US" sz="2400" baseline="30000" dirty="0" smtClean="0"/>
                <a:t>-</a:t>
              </a:r>
              <a:endParaRPr lang="en-US" sz="1600" baseline="30000" dirty="0">
                <a:latin typeface="Symbol" panose="05050102010706020507" pitchFamily="18" charset="2"/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77272"/>
            <a:ext cx="670634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91" y="5289947"/>
            <a:ext cx="4400489" cy="80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5559350" y="976055"/>
            <a:ext cx="3351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J. Lin D. Hwang, YT Lee, XM Yang</a:t>
            </a:r>
          </a:p>
          <a:p>
            <a:pPr algn="r"/>
            <a:r>
              <a:rPr lang="en-US" i="1" dirty="0" smtClean="0"/>
              <a:t>JCP </a:t>
            </a:r>
            <a:r>
              <a:rPr lang="en-US" b="1" i="1" dirty="0" smtClean="0"/>
              <a:t>109</a:t>
            </a:r>
            <a:r>
              <a:rPr lang="en-US" i="1" dirty="0" smtClean="0"/>
              <a:t> 1758 (1998)</a:t>
            </a:r>
            <a:endParaRPr lang="en-US" i="1" dirty="0"/>
          </a:p>
        </p:txBody>
      </p:sp>
      <p:grpSp>
        <p:nvGrpSpPr>
          <p:cNvPr id="44" name="Group 43"/>
          <p:cNvGrpSpPr/>
          <p:nvPr/>
        </p:nvGrpSpPr>
        <p:grpSpPr>
          <a:xfrm>
            <a:off x="5514967" y="6011706"/>
            <a:ext cx="1073257" cy="585645"/>
            <a:chOff x="5295673" y="6011706"/>
            <a:chExt cx="1073257" cy="585645"/>
          </a:xfrm>
        </p:grpSpPr>
        <p:sp>
          <p:nvSpPr>
            <p:cNvPr id="42" name="Rectangle 41"/>
            <p:cNvSpPr/>
            <p:nvPr/>
          </p:nvSpPr>
          <p:spPr>
            <a:xfrm>
              <a:off x="5436096" y="6099636"/>
              <a:ext cx="932834" cy="49771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95673" y="6011706"/>
              <a:ext cx="2808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:</a:t>
              </a:r>
              <a:endParaRPr lang="en-US" sz="2800" dirty="0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3344271" y="5461146"/>
            <a:ext cx="932834" cy="4977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203848" y="5373216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:</a:t>
            </a:r>
            <a:endParaRPr lang="en-US" sz="28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305574" y="3356992"/>
            <a:ext cx="5490562" cy="1652871"/>
            <a:chOff x="80580" y="3576329"/>
            <a:chExt cx="5490562" cy="1652871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1"/>
            <a:stretch/>
          </p:blipFill>
          <p:spPr bwMode="auto">
            <a:xfrm>
              <a:off x="3162822" y="3987578"/>
              <a:ext cx="2408320" cy="1155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" name="Group 40"/>
            <p:cNvGrpSpPr/>
            <p:nvPr/>
          </p:nvGrpSpPr>
          <p:grpSpPr>
            <a:xfrm>
              <a:off x="219667" y="3780684"/>
              <a:ext cx="3091826" cy="1448516"/>
              <a:chOff x="1275375" y="3808378"/>
              <a:chExt cx="3091826" cy="144851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395460" y="4032758"/>
                <a:ext cx="971741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 (D</a:t>
                </a:r>
                <a:r>
                  <a:rPr lang="en-US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275856" y="4614568"/>
                <a:ext cx="107433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  (D</a:t>
                </a:r>
                <a:r>
                  <a:rPr lang="en-US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1275375" y="4217088"/>
                <a:ext cx="1840128" cy="131815"/>
              </a:xfrm>
              <a:prstGeom prst="line">
                <a:avLst/>
              </a:prstGeom>
              <a:ln w="3810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reeform 22"/>
              <p:cNvSpPr/>
              <p:nvPr/>
            </p:nvSpPr>
            <p:spPr>
              <a:xfrm>
                <a:off x="1521285" y="3808378"/>
                <a:ext cx="1579946" cy="922435"/>
              </a:xfrm>
              <a:custGeom>
                <a:avLst/>
                <a:gdLst>
                  <a:gd name="connsiteX0" fmla="*/ 0 w 819807"/>
                  <a:gd name="connsiteY0" fmla="*/ 0 h 725214"/>
                  <a:gd name="connsiteX1" fmla="*/ 457200 w 819807"/>
                  <a:gd name="connsiteY1" fmla="*/ 599089 h 725214"/>
                  <a:gd name="connsiteX2" fmla="*/ 819807 w 819807"/>
                  <a:gd name="connsiteY2" fmla="*/ 725214 h 725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9807" h="725214">
                    <a:moveTo>
                      <a:pt x="0" y="0"/>
                    </a:moveTo>
                    <a:cubicBezTo>
                      <a:pt x="160283" y="239110"/>
                      <a:pt x="320566" y="478220"/>
                      <a:pt x="457200" y="599089"/>
                    </a:cubicBezTo>
                    <a:cubicBezTo>
                      <a:pt x="593835" y="719958"/>
                      <a:pt x="706821" y="722586"/>
                      <a:pt x="819807" y="725214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1308683" y="4226648"/>
                <a:ext cx="1778466" cy="562063"/>
              </a:xfrm>
              <a:custGeom>
                <a:avLst/>
                <a:gdLst>
                  <a:gd name="connsiteX0" fmla="*/ 0 w 1778466"/>
                  <a:gd name="connsiteY0" fmla="*/ 0 h 562063"/>
                  <a:gd name="connsiteX1" fmla="*/ 486561 w 1778466"/>
                  <a:gd name="connsiteY1" fmla="*/ 33556 h 562063"/>
                  <a:gd name="connsiteX2" fmla="*/ 696286 w 1778466"/>
                  <a:gd name="connsiteY2" fmla="*/ 83890 h 562063"/>
                  <a:gd name="connsiteX3" fmla="*/ 822121 w 1778466"/>
                  <a:gd name="connsiteY3" fmla="*/ 184558 h 562063"/>
                  <a:gd name="connsiteX4" fmla="*/ 1031845 w 1778466"/>
                  <a:gd name="connsiteY4" fmla="*/ 369116 h 562063"/>
                  <a:gd name="connsiteX5" fmla="*/ 1384183 w 1778466"/>
                  <a:gd name="connsiteY5" fmla="*/ 503340 h 562063"/>
                  <a:gd name="connsiteX6" fmla="*/ 1778466 w 1778466"/>
                  <a:gd name="connsiteY6" fmla="*/ 562063 h 562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8466" h="562063">
                    <a:moveTo>
                      <a:pt x="0" y="0"/>
                    </a:moveTo>
                    <a:cubicBezTo>
                      <a:pt x="185256" y="9787"/>
                      <a:pt x="370513" y="19574"/>
                      <a:pt x="486561" y="33556"/>
                    </a:cubicBezTo>
                    <a:cubicBezTo>
                      <a:pt x="602609" y="47538"/>
                      <a:pt x="640359" y="58723"/>
                      <a:pt x="696286" y="83890"/>
                    </a:cubicBezTo>
                    <a:cubicBezTo>
                      <a:pt x="752213" y="109057"/>
                      <a:pt x="766195" y="137020"/>
                      <a:pt x="822121" y="184558"/>
                    </a:cubicBezTo>
                    <a:cubicBezTo>
                      <a:pt x="878047" y="232096"/>
                      <a:pt x="938168" y="315986"/>
                      <a:pt x="1031845" y="369116"/>
                    </a:cubicBezTo>
                    <a:cubicBezTo>
                      <a:pt x="1125522" y="422246"/>
                      <a:pt x="1259746" y="471182"/>
                      <a:pt x="1384183" y="503340"/>
                    </a:cubicBezTo>
                    <a:cubicBezTo>
                      <a:pt x="1508620" y="535498"/>
                      <a:pt x="1643543" y="548780"/>
                      <a:pt x="1778466" y="562063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wn Arrow 37"/>
              <p:cNvSpPr/>
              <p:nvPr/>
            </p:nvSpPr>
            <p:spPr>
              <a:xfrm rot="10800000">
                <a:off x="1800112" y="4248782"/>
                <a:ext cx="299204" cy="1008112"/>
              </a:xfrm>
              <a:prstGeom prst="downArrow">
                <a:avLst/>
              </a:prstGeom>
              <a:solidFill>
                <a:srgbClr val="00B0F0">
                  <a:alpha val="45098"/>
                </a:srgbClr>
              </a:solidFill>
              <a:ln w="31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80580" y="4050946"/>
              <a:ext cx="0" cy="20435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9512" y="4050946"/>
              <a:ext cx="0" cy="20435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97929" y="3576329"/>
              <a:ext cx="0" cy="20435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9512" y="3789040"/>
              <a:ext cx="2316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5355672" y="0"/>
            <a:ext cx="3758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 Work</a:t>
            </a:r>
            <a:endParaRPr lang="en-US" sz="48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37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0C0737-1818-468F-82B8-475F3DC74CA4}" type="slidenum">
              <a:rPr lang="en-US" smtClean="0"/>
              <a:t>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915816" y="222959"/>
            <a:ext cx="6000750" cy="6466656"/>
            <a:chOff x="899592" y="-675456"/>
            <a:chExt cx="6000750" cy="6466656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82"/>
            <a:stretch/>
          </p:blipFill>
          <p:spPr bwMode="auto">
            <a:xfrm>
              <a:off x="899592" y="-675456"/>
              <a:ext cx="6000750" cy="6466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292080" y="-1"/>
              <a:ext cx="1149674" cy="51809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i="1" dirty="0" smtClean="0"/>
                <a:t>B</a:t>
              </a:r>
              <a:r>
                <a:rPr lang="en-US" sz="3200" baseline="30000" dirty="0" smtClean="0"/>
                <a:t>3</a:t>
              </a:r>
              <a:r>
                <a:rPr lang="en-US" sz="3200" dirty="0" smtClean="0">
                  <a:latin typeface="Symbol" panose="05050102010706020507" pitchFamily="18" charset="2"/>
                </a:rPr>
                <a:t>S</a:t>
              </a:r>
              <a:r>
                <a:rPr lang="en-US" sz="3200" baseline="-25000" dirty="0" smtClean="0"/>
                <a:t>u</a:t>
              </a:r>
              <a:r>
                <a:rPr lang="en-US" sz="3200" baseline="30000" dirty="0" smtClean="0"/>
                <a:t>-</a:t>
              </a:r>
            </a:p>
            <a:p>
              <a:endParaRPr lang="en-US" sz="3200" baseline="-25000" dirty="0"/>
            </a:p>
            <a:p>
              <a:endParaRPr lang="en-US" sz="3200" baseline="-25000" dirty="0" smtClean="0"/>
            </a:p>
            <a:p>
              <a:r>
                <a:rPr lang="en-US" sz="3200" i="1" dirty="0" smtClean="0"/>
                <a:t>1</a:t>
              </a:r>
              <a:r>
                <a:rPr lang="en-US" sz="3200" baseline="30000" dirty="0" smtClean="0"/>
                <a:t>3</a:t>
              </a:r>
              <a:r>
                <a:rPr lang="en-US" sz="3200" dirty="0" smtClean="0">
                  <a:latin typeface="Symbol" panose="05050102010706020507" pitchFamily="18" charset="2"/>
                </a:rPr>
                <a:t>P</a:t>
              </a:r>
              <a:r>
                <a:rPr lang="en-US" sz="3200" baseline="-25000" dirty="0" smtClean="0"/>
                <a:t>u</a:t>
              </a:r>
            </a:p>
            <a:p>
              <a:endParaRPr lang="en-US" sz="3200" baseline="-25000" dirty="0"/>
            </a:p>
            <a:p>
              <a:endParaRPr lang="en-US" sz="3200" baseline="-25000" dirty="0" smtClean="0"/>
            </a:p>
            <a:p>
              <a:r>
                <a:rPr lang="en-US" sz="3200" baseline="30000" dirty="0" smtClean="0"/>
                <a:t>1</a:t>
              </a:r>
              <a:r>
                <a:rPr lang="en-US" sz="3200" dirty="0" smtClean="0">
                  <a:latin typeface="Symbol" panose="05050102010706020507" pitchFamily="18" charset="2"/>
                </a:rPr>
                <a:t>P</a:t>
              </a:r>
              <a:r>
                <a:rPr lang="en-US" sz="3200" baseline="-25000" dirty="0" smtClean="0"/>
                <a:t>u</a:t>
              </a:r>
            </a:p>
            <a:p>
              <a:endParaRPr lang="en-US" sz="3200" baseline="-25000" dirty="0"/>
            </a:p>
            <a:p>
              <a:endParaRPr lang="en-US" sz="3200" baseline="-25000" dirty="0" smtClean="0"/>
            </a:p>
            <a:p>
              <a:r>
                <a:rPr lang="en-US" sz="3200" baseline="30000" dirty="0" smtClean="0"/>
                <a:t>5</a:t>
              </a:r>
              <a:r>
                <a:rPr lang="en-US" sz="3200" dirty="0" smtClean="0">
                  <a:latin typeface="Symbol" panose="05050102010706020507" pitchFamily="18" charset="2"/>
                </a:rPr>
                <a:t>P</a:t>
              </a:r>
              <a:r>
                <a:rPr lang="en-US" sz="3200" baseline="-25000" dirty="0" smtClean="0"/>
                <a:t>u</a:t>
              </a:r>
            </a:p>
            <a:p>
              <a:endParaRPr lang="en-US" sz="3200" baseline="-25000" dirty="0"/>
            </a:p>
            <a:p>
              <a:endParaRPr lang="en-US" sz="3200" baseline="-25000" dirty="0" smtClean="0"/>
            </a:p>
            <a:p>
              <a:r>
                <a:rPr lang="en-US" sz="3200" i="1" dirty="0" smtClean="0"/>
                <a:t>2</a:t>
              </a:r>
              <a:r>
                <a:rPr lang="en-US" sz="3200" baseline="30000" dirty="0" smtClean="0"/>
                <a:t>3</a:t>
              </a:r>
              <a:r>
                <a:rPr lang="en-US" sz="3200" dirty="0" smtClean="0">
                  <a:latin typeface="Symbol" panose="05050102010706020507" pitchFamily="18" charset="2"/>
                </a:rPr>
                <a:t>S</a:t>
              </a:r>
              <a:r>
                <a:rPr lang="en-US" sz="3200" baseline="-25000" dirty="0" smtClean="0"/>
                <a:t>u</a:t>
              </a:r>
              <a:r>
                <a:rPr lang="en-US" sz="3200" baseline="30000" dirty="0" smtClean="0"/>
                <a:t>+</a:t>
              </a:r>
              <a:r>
                <a:rPr lang="en-US" sz="3200" dirty="0" smtClean="0"/>
                <a:t> </a:t>
              </a:r>
              <a:endParaRPr lang="en-US" sz="3200" dirty="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467544" y="6540996"/>
            <a:ext cx="7162800" cy="228600"/>
          </a:xfrm>
        </p:spPr>
        <p:txBody>
          <a:bodyPr/>
          <a:lstStyle/>
          <a:p>
            <a:r>
              <a:rPr lang="en-US" dirty="0" smtClean="0"/>
              <a:t>3–5 February, 2015 Leiden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308304" y="620688"/>
            <a:ext cx="0" cy="54586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4355976" y="720000"/>
            <a:ext cx="3320752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4355976" y="1944000"/>
            <a:ext cx="3320752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4419600" y="4140000"/>
            <a:ext cx="3320752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72827" y="1772935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10</a:t>
            </a:r>
            <a:r>
              <a:rPr lang="en-US" sz="2400" baseline="30000" dirty="0" smtClean="0">
                <a:solidFill>
                  <a:schemeClr val="accent1"/>
                </a:solidFill>
              </a:rPr>
              <a:t>-4</a:t>
            </a:r>
            <a:endParaRPr lang="en-US" sz="2400" baseline="300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57829" y="3955334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10</a:t>
            </a:r>
            <a:r>
              <a:rPr lang="en-US" sz="2400" baseline="30000" dirty="0" smtClean="0">
                <a:solidFill>
                  <a:schemeClr val="accent1"/>
                </a:solidFill>
              </a:rPr>
              <a:t>-3</a:t>
            </a:r>
            <a:endParaRPr lang="en-US" sz="2400" baseline="30000" dirty="0">
              <a:solidFill>
                <a:schemeClr val="accent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11560" y="1092291"/>
            <a:ext cx="2441376" cy="5361045"/>
            <a:chOff x="611560" y="660243"/>
            <a:chExt cx="2441376" cy="536104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48" t="12309" r="6042" b="10354"/>
            <a:stretch/>
          </p:blipFill>
          <p:spPr bwMode="auto">
            <a:xfrm>
              <a:off x="611560" y="1374521"/>
              <a:ext cx="2441376" cy="464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611560" y="660243"/>
              <a:ext cx="2358758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i="1" dirty="0" smtClean="0"/>
                <a:t>1</a:t>
              </a:r>
              <a:r>
                <a:rPr lang="en-US" baseline="30000" dirty="0" smtClean="0"/>
                <a:t>3</a:t>
              </a:r>
              <a:r>
                <a:rPr lang="en-US" dirty="0" smtClean="0">
                  <a:latin typeface="Symbol" panose="05050102010706020507" pitchFamily="18" charset="2"/>
                </a:rPr>
                <a:t>P</a:t>
              </a:r>
              <a:r>
                <a:rPr lang="en-US" baseline="-25000" dirty="0" smtClean="0"/>
                <a:t>u  </a:t>
              </a:r>
              <a:r>
                <a:rPr lang="en-US" baseline="30000" dirty="0" smtClean="0"/>
                <a:t>1</a:t>
              </a:r>
              <a:r>
                <a:rPr lang="en-US" dirty="0" smtClean="0">
                  <a:latin typeface="Symbol" panose="05050102010706020507" pitchFamily="18" charset="2"/>
                </a:rPr>
                <a:t>P</a:t>
              </a:r>
              <a:r>
                <a:rPr lang="en-US" baseline="-25000" dirty="0" smtClean="0"/>
                <a:t>u  </a:t>
              </a:r>
              <a:r>
                <a:rPr lang="en-US" baseline="30000" dirty="0" smtClean="0"/>
                <a:t>5</a:t>
              </a:r>
              <a:r>
                <a:rPr lang="en-US" dirty="0" smtClean="0">
                  <a:latin typeface="Symbol" panose="05050102010706020507" pitchFamily="18" charset="2"/>
                </a:rPr>
                <a:t>P</a:t>
              </a:r>
              <a:r>
                <a:rPr lang="en-US" baseline="-25000" dirty="0" smtClean="0"/>
                <a:t>u  </a:t>
              </a:r>
              <a:r>
                <a:rPr lang="en-US" dirty="0" smtClean="0"/>
                <a:t>2</a:t>
              </a:r>
              <a:r>
                <a:rPr lang="en-US" baseline="30000" dirty="0" smtClean="0"/>
                <a:t>3</a:t>
              </a:r>
              <a:r>
                <a:rPr lang="en-US" dirty="0" smtClean="0">
                  <a:latin typeface="Symbol" panose="05050102010706020507" pitchFamily="18" charset="2"/>
                </a:rPr>
                <a:t>S</a:t>
              </a:r>
              <a:r>
                <a:rPr lang="en-US" baseline="-25000" dirty="0" smtClean="0"/>
                <a:t>u</a:t>
              </a:r>
              <a:r>
                <a:rPr lang="en-US" baseline="30000" dirty="0" smtClean="0"/>
                <a:t>+</a:t>
              </a:r>
            </a:p>
            <a:p>
              <a:endParaRPr lang="en-US" baseline="30000" dirty="0"/>
            </a:p>
            <a:p>
              <a:endParaRPr lang="en-US" baseline="-25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64676" y="3563062"/>
              <a:ext cx="70564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B</a:t>
              </a:r>
              <a:r>
                <a:rPr lang="en-US" sz="2000" baseline="30000" dirty="0"/>
                <a:t>3</a:t>
              </a:r>
              <a:r>
                <a:rPr lang="en-US" sz="2000" dirty="0">
                  <a:latin typeface="Symbol" panose="05050102010706020507" pitchFamily="18" charset="2"/>
                </a:rPr>
                <a:t>S</a:t>
              </a:r>
              <a:r>
                <a:rPr lang="en-US" sz="2000" baseline="-25000" dirty="0"/>
                <a:t>u</a:t>
              </a:r>
              <a:r>
                <a:rPr lang="en-US" sz="2000" baseline="30000" dirty="0"/>
                <a:t>-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899592" y="1029575"/>
              <a:ext cx="0" cy="3832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1115616" y="951174"/>
              <a:ext cx="288032" cy="4616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1475656" y="951174"/>
              <a:ext cx="247398" cy="4616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1691680" y="951174"/>
              <a:ext cx="562806" cy="5748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008000" y="2204864"/>
              <a:ext cx="144016" cy="260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224000" y="2235687"/>
              <a:ext cx="180000" cy="260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48000" y="2217215"/>
              <a:ext cx="144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760240" y="2226831"/>
              <a:ext cx="291480" cy="28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80674" y="23122"/>
            <a:ext cx="24226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rgbClr val="FF76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</a:t>
            </a:r>
            <a:endParaRPr lang="en-US" sz="6000" b="1" i="1" baseline="-25000" dirty="0">
              <a:solidFill>
                <a:srgbClr val="FF76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15112" y="50831"/>
            <a:ext cx="522888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i="1" dirty="0" err="1" smtClean="0"/>
              <a:t>Balakrishnan</a:t>
            </a:r>
            <a:r>
              <a:rPr lang="en-US" sz="1400" i="1" dirty="0" smtClean="0"/>
              <a:t>, Jamieson, </a:t>
            </a:r>
            <a:r>
              <a:rPr lang="en-US" sz="1400" i="1" dirty="0" err="1" smtClean="0"/>
              <a:t>Dalgarno</a:t>
            </a:r>
            <a:r>
              <a:rPr lang="en-US" sz="1400" i="1" dirty="0" smtClean="0"/>
              <a:t>, Li, </a:t>
            </a:r>
            <a:r>
              <a:rPr lang="en-US" sz="1400" i="1" dirty="0" err="1" smtClean="0"/>
              <a:t>Buenker</a:t>
            </a:r>
            <a:r>
              <a:rPr lang="en-US" sz="1400" i="1" dirty="0" smtClean="0"/>
              <a:t> JCP 112, 1255 (2000)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0118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TM01859868[[fn=Thermal]]</Template>
  <TotalTime>12324</TotalTime>
  <Words>1180</Words>
  <Application>Microsoft Office PowerPoint</Application>
  <PresentationFormat>On-screen Show (4:3)</PresentationFormat>
  <Paragraphs>367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Thermal</vt:lpstr>
      <vt:lpstr>“VUV photodissociation of  O2 , CO2 , COS, and CH3OH  using velocity map imaging”</vt:lpstr>
      <vt:lpstr>coworkers</vt:lpstr>
      <vt:lpstr>goal</vt:lpstr>
      <vt:lpstr>cross sections</vt:lpstr>
      <vt:lpstr>diatomics</vt:lpstr>
      <vt:lpstr>    method        Velocity Map Imaging</vt:lpstr>
      <vt:lpstr>O2  - understood</vt:lpstr>
      <vt:lpstr>PowerPoint Presentation</vt:lpstr>
      <vt:lpstr>PowerPoint Presentation</vt:lpstr>
      <vt:lpstr>PowerPoint Presentation</vt:lpstr>
      <vt:lpstr>dynamic range</vt:lpstr>
      <vt:lpstr>fine structure products</vt:lpstr>
      <vt:lpstr>beyond 157 nm</vt:lpstr>
      <vt:lpstr>PowerPoint Presentation</vt:lpstr>
      <vt:lpstr>PowerPoint Presentation</vt:lpstr>
      <vt:lpstr>O2: Large differences with theory -  on a relative scale! </vt:lpstr>
      <vt:lpstr>from O2 to CO2 …</vt:lpstr>
      <vt:lpstr>PE surfaces</vt:lpstr>
      <vt:lpstr>OCS absorption </vt:lpstr>
      <vt:lpstr>OCS photodissociation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OCS photodissociation </vt:lpstr>
      <vt:lpstr>PowerPoint Presentation</vt:lpstr>
      <vt:lpstr>CO detection</vt:lpstr>
      <vt:lpstr>polarization</vt:lpstr>
      <vt:lpstr>PowerPoint Presentation</vt:lpstr>
      <vt:lpstr>Take-home message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“VUV photodissociation of O2, CO2, COS,    and methanol with velocity-map imaging detection”</dc:title>
  <dc:creator>parker</dc:creator>
  <cp:lastModifiedBy>parker</cp:lastModifiedBy>
  <cp:revision>112</cp:revision>
  <cp:lastPrinted>2015-01-28T08:04:13Z</cp:lastPrinted>
  <dcterms:created xsi:type="dcterms:W3CDTF">2015-01-20T13:32:23Z</dcterms:created>
  <dcterms:modified xsi:type="dcterms:W3CDTF">2015-02-09T12:45:32Z</dcterms:modified>
</cp:coreProperties>
</file>